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58" r:id="rId2"/>
    <p:sldId id="292" r:id="rId3"/>
    <p:sldId id="287" r:id="rId4"/>
    <p:sldId id="293" r:id="rId5"/>
    <p:sldId id="294" r:id="rId6"/>
    <p:sldId id="286" r:id="rId7"/>
    <p:sldId id="295" r:id="rId8"/>
    <p:sldId id="289" r:id="rId9"/>
    <p:sldId id="290" r:id="rId10"/>
    <p:sldId id="276" r:id="rId11"/>
    <p:sldId id="288" r:id="rId12"/>
    <p:sldId id="291" r:id="rId13"/>
    <p:sldId id="285" r:id="rId14"/>
  </p:sldIdLst>
  <p:sldSz cx="9906000" cy="6858000" type="A4"/>
  <p:notesSz cx="9928225" cy="679767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FC71E4C0-AF9D-4AF5-8846-799C899441CD}">
          <p14:sldIdLst>
            <p14:sldId id="258"/>
            <p14:sldId id="292"/>
            <p14:sldId id="287"/>
            <p14:sldId id="293"/>
            <p14:sldId id="294"/>
            <p14:sldId id="286"/>
            <p14:sldId id="295"/>
            <p14:sldId id="289"/>
            <p14:sldId id="290"/>
            <p14:sldId id="276"/>
            <p14:sldId id="288"/>
            <p14:sldId id="291"/>
            <p14:sldId id="285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505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Средний стиль 2 -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08FB837D-C827-4EFA-A057-4D05807E0F7C}" styleName="Стиль из темы 1 - акцент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638B1855-1B75-4FBE-930C-398BA8C253C6}" styleName="Стиль из темы 2 - акцент 6">
    <a:tblBg>
      <a:fillRef idx="3">
        <a:schemeClr val="accent6"/>
      </a:fillRef>
      <a:effectRef idx="3">
        <a:schemeClr val="accent6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6">
                <a:tint val="50000"/>
              </a:schemeClr>
            </a:lnRef>
          </a:left>
          <a:right>
            <a:lnRef idx="1">
              <a:schemeClr val="accent6">
                <a:tint val="50000"/>
              </a:schemeClr>
            </a:lnRef>
          </a:right>
          <a:top>
            <a:lnRef idx="1">
              <a:schemeClr val="accent6">
                <a:tint val="50000"/>
              </a:schemeClr>
            </a:lnRef>
          </a:top>
          <a:bottom>
            <a:lnRef idx="1">
              <a:schemeClr val="accent6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94" d="100"/>
          <a:sy n="94" d="100"/>
        </p:scale>
        <p:origin x="-1872" y="-462"/>
      </p:cViewPr>
      <p:guideLst>
        <p:guide orient="horz" pos="2609"/>
        <p:guide pos="2832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302125" cy="339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5622925" y="0"/>
            <a:ext cx="4303713" cy="339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B89BE9D-F3E3-43D4-A591-835CF783996B}" type="datetimeFigureOut">
              <a:rPr lang="ru-RU" smtClean="0"/>
              <a:t>11.11.2014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122613" y="509588"/>
            <a:ext cx="3683000" cy="25495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992188" y="3228975"/>
            <a:ext cx="7943850" cy="3059113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6456363"/>
            <a:ext cx="4302125" cy="339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5622925" y="6456363"/>
            <a:ext cx="4303713" cy="339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B5DE944-CB7F-4AE4-9CCA-906AC038E91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297688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indent="457133" algn="just"/>
            <a:endParaRPr lang="ru-RU" baseline="0" dirty="0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9B8A64-A9F4-46BE-9BE9-A5F325FDF836}" type="slidenum">
              <a:rPr lang="ru-RU" smtClean="0"/>
              <a:pPr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6869652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Верхний колонтитул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F878AD6-C5F9-4F25-85F2-F1A4A0E41F1E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5913407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5DE944-CB7F-4AE4-9CCA-906AC038E910}" type="slidenum">
              <a:rPr lang="ru-RU" smtClean="0"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410912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743324" y="2125981"/>
            <a:ext cx="8424343" cy="1440179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/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486649" y="3840480"/>
            <a:ext cx="6937694" cy="1714500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/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t>11/11/2014</a:t>
            </a:fld>
            <a:endParaRPr lang="en-US" smtClean="0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/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/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t>11/11/2014</a:t>
            </a:fld>
            <a:endParaRPr lang="en-US" smtClean="0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wo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1" y="1"/>
            <a:ext cx="9910587" cy="6849663"/>
          </a:xfrm>
          <a:custGeom>
            <a:avLst/>
            <a:gdLst/>
            <a:ahLst/>
            <a:cxnLst/>
            <a:rect l="l" t="t" r="r" b="b"/>
            <a:pathLst>
              <a:path w="7559999" h="7559999">
                <a:moveTo>
                  <a:pt x="0" y="7559999"/>
                </a:moveTo>
                <a:lnTo>
                  <a:pt x="7559999" y="7559999"/>
                </a:lnTo>
                <a:lnTo>
                  <a:pt x="7559999" y="0"/>
                </a:lnTo>
                <a:lnTo>
                  <a:pt x="0" y="0"/>
                </a:lnTo>
                <a:lnTo>
                  <a:pt x="0" y="7559999"/>
                </a:lnTo>
                <a:close/>
              </a:path>
            </a:pathLst>
          </a:custGeom>
          <a:solidFill>
            <a:srgbClr val="FEFEF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" name="bk object 17"/>
          <p:cNvSpPr/>
          <p:nvPr/>
        </p:nvSpPr>
        <p:spPr>
          <a:xfrm>
            <a:off x="1" y="1"/>
            <a:ext cx="9910587" cy="684966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" name="bk object 18"/>
          <p:cNvSpPr/>
          <p:nvPr/>
        </p:nvSpPr>
        <p:spPr>
          <a:xfrm>
            <a:off x="1699853" y="378853"/>
            <a:ext cx="1901454" cy="36703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" name="bk object 19"/>
          <p:cNvSpPr/>
          <p:nvPr/>
        </p:nvSpPr>
        <p:spPr>
          <a:xfrm>
            <a:off x="1032061" y="395053"/>
            <a:ext cx="318061" cy="302412"/>
          </a:xfrm>
          <a:custGeom>
            <a:avLst/>
            <a:gdLst/>
            <a:ahLst/>
            <a:cxnLst/>
            <a:rect l="l" t="t" r="r" b="b"/>
            <a:pathLst>
              <a:path w="242623" h="333773">
                <a:moveTo>
                  <a:pt x="17114" y="0"/>
                </a:moveTo>
                <a:lnTo>
                  <a:pt x="0" y="14514"/>
                </a:lnTo>
                <a:lnTo>
                  <a:pt x="52696" y="62476"/>
                </a:lnTo>
                <a:lnTo>
                  <a:pt x="59497" y="68807"/>
                </a:lnTo>
                <a:lnTo>
                  <a:pt x="66189" y="75304"/>
                </a:lnTo>
                <a:lnTo>
                  <a:pt x="66433" y="80889"/>
                </a:lnTo>
                <a:lnTo>
                  <a:pt x="66526" y="331367"/>
                </a:lnTo>
                <a:lnTo>
                  <a:pt x="90133" y="333773"/>
                </a:lnTo>
                <a:lnTo>
                  <a:pt x="90512" y="287660"/>
                </a:lnTo>
                <a:lnTo>
                  <a:pt x="126861" y="264411"/>
                </a:lnTo>
                <a:lnTo>
                  <a:pt x="150823" y="264205"/>
                </a:lnTo>
                <a:lnTo>
                  <a:pt x="162710" y="263200"/>
                </a:lnTo>
                <a:lnTo>
                  <a:pt x="198957" y="249129"/>
                </a:lnTo>
                <a:lnTo>
                  <a:pt x="228741" y="219638"/>
                </a:lnTo>
                <a:lnTo>
                  <a:pt x="242623" y="176225"/>
                </a:lnTo>
                <a:lnTo>
                  <a:pt x="241126" y="158008"/>
                </a:lnTo>
                <a:lnTo>
                  <a:pt x="221039" y="115081"/>
                </a:lnTo>
                <a:lnTo>
                  <a:pt x="188517" y="89135"/>
                </a:lnTo>
                <a:lnTo>
                  <a:pt x="157715" y="79405"/>
                </a:lnTo>
                <a:lnTo>
                  <a:pt x="145829" y="79405"/>
                </a:lnTo>
                <a:lnTo>
                  <a:pt x="138737" y="79142"/>
                </a:lnTo>
                <a:lnTo>
                  <a:pt x="28479" y="10289"/>
                </a:lnTo>
                <a:lnTo>
                  <a:pt x="22386" y="4848"/>
                </a:lnTo>
                <a:lnTo>
                  <a:pt x="17114" y="0"/>
                </a:lnTo>
                <a:close/>
              </a:path>
              <a:path w="242623" h="333773">
                <a:moveTo>
                  <a:pt x="157652" y="79394"/>
                </a:moveTo>
                <a:lnTo>
                  <a:pt x="145829" y="79405"/>
                </a:lnTo>
                <a:lnTo>
                  <a:pt x="157715" y="79405"/>
                </a:lnTo>
                <a:close/>
              </a:path>
            </a:pathLst>
          </a:custGeom>
          <a:solidFill>
            <a:srgbClr val="233B77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" name="bk object 20"/>
          <p:cNvSpPr/>
          <p:nvPr/>
        </p:nvSpPr>
        <p:spPr>
          <a:xfrm>
            <a:off x="736748" y="335043"/>
            <a:ext cx="251898" cy="452048"/>
          </a:xfrm>
          <a:custGeom>
            <a:avLst/>
            <a:gdLst/>
            <a:ahLst/>
            <a:cxnLst/>
            <a:rect l="l" t="t" r="r" b="b"/>
            <a:pathLst>
              <a:path w="192153" h="498927">
                <a:moveTo>
                  <a:pt x="192153" y="0"/>
                </a:moveTo>
                <a:lnTo>
                  <a:pt x="4999" y="7"/>
                </a:lnTo>
                <a:lnTo>
                  <a:pt x="0" y="4255"/>
                </a:lnTo>
                <a:lnTo>
                  <a:pt x="53" y="414599"/>
                </a:lnTo>
                <a:lnTo>
                  <a:pt x="0" y="494682"/>
                </a:lnTo>
                <a:lnTo>
                  <a:pt x="4999" y="498927"/>
                </a:lnTo>
                <a:lnTo>
                  <a:pt x="187030" y="498927"/>
                </a:lnTo>
                <a:lnTo>
                  <a:pt x="192031" y="494682"/>
                </a:lnTo>
                <a:lnTo>
                  <a:pt x="192153" y="0"/>
                </a:lnTo>
                <a:close/>
              </a:path>
              <a:path w="192153" h="498927">
                <a:moveTo>
                  <a:pt x="32" y="413753"/>
                </a:moveTo>
                <a:lnTo>
                  <a:pt x="31" y="414599"/>
                </a:lnTo>
                <a:lnTo>
                  <a:pt x="32" y="413753"/>
                </a:lnTo>
                <a:close/>
              </a:path>
            </a:pathLst>
          </a:custGeom>
          <a:solidFill>
            <a:srgbClr val="233B77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" name="bk object 21"/>
          <p:cNvSpPr/>
          <p:nvPr/>
        </p:nvSpPr>
        <p:spPr>
          <a:xfrm>
            <a:off x="817042" y="395358"/>
            <a:ext cx="137285" cy="330843"/>
          </a:xfrm>
          <a:custGeom>
            <a:avLst/>
            <a:gdLst/>
            <a:ahLst/>
            <a:cxnLst/>
            <a:rect l="l" t="t" r="r" b="b"/>
            <a:pathLst>
              <a:path w="104724" h="365153">
                <a:moveTo>
                  <a:pt x="1621" y="0"/>
                </a:moveTo>
                <a:lnTo>
                  <a:pt x="137" y="2990"/>
                </a:lnTo>
                <a:lnTo>
                  <a:pt x="61" y="286526"/>
                </a:lnTo>
                <a:lnTo>
                  <a:pt x="0" y="360908"/>
                </a:lnTo>
                <a:lnTo>
                  <a:pt x="4999" y="365153"/>
                </a:lnTo>
                <a:lnTo>
                  <a:pt x="99532" y="365153"/>
                </a:lnTo>
                <a:lnTo>
                  <a:pt x="104528" y="360908"/>
                </a:lnTo>
                <a:lnTo>
                  <a:pt x="104724" y="90026"/>
                </a:lnTo>
                <a:lnTo>
                  <a:pt x="104423" y="87014"/>
                </a:lnTo>
                <a:lnTo>
                  <a:pt x="36774" y="21335"/>
                </a:lnTo>
                <a:lnTo>
                  <a:pt x="6889" y="251"/>
                </a:lnTo>
                <a:lnTo>
                  <a:pt x="1621" y="0"/>
                </a:lnTo>
                <a:close/>
              </a:path>
              <a:path w="104724" h="365153">
                <a:moveTo>
                  <a:pt x="26" y="283049"/>
                </a:moveTo>
                <a:lnTo>
                  <a:pt x="24" y="286526"/>
                </a:lnTo>
                <a:lnTo>
                  <a:pt x="26" y="283049"/>
                </a:lnTo>
                <a:close/>
              </a:path>
            </a:pathLst>
          </a:custGeom>
          <a:solidFill>
            <a:srgbClr val="EF7F1A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" name="bk object 22"/>
          <p:cNvSpPr/>
          <p:nvPr/>
        </p:nvSpPr>
        <p:spPr>
          <a:xfrm>
            <a:off x="988648" y="335049"/>
            <a:ext cx="547883" cy="452041"/>
          </a:xfrm>
          <a:custGeom>
            <a:avLst/>
            <a:gdLst/>
            <a:ahLst/>
            <a:cxnLst/>
            <a:rect l="l" t="t" r="r" b="b"/>
            <a:pathLst>
              <a:path w="417937" h="498919">
                <a:moveTo>
                  <a:pt x="123184" y="400276"/>
                </a:moveTo>
                <a:lnTo>
                  <a:pt x="99591" y="403256"/>
                </a:lnTo>
                <a:lnTo>
                  <a:pt x="99563" y="414726"/>
                </a:lnTo>
                <a:lnTo>
                  <a:pt x="99514" y="494675"/>
                </a:lnTo>
                <a:lnTo>
                  <a:pt x="104515" y="498919"/>
                </a:lnTo>
                <a:lnTo>
                  <a:pt x="412937" y="498919"/>
                </a:lnTo>
                <a:lnTo>
                  <a:pt x="417937" y="494675"/>
                </a:lnTo>
                <a:lnTo>
                  <a:pt x="417937" y="430457"/>
                </a:lnTo>
                <a:lnTo>
                  <a:pt x="160693" y="430457"/>
                </a:lnTo>
                <a:lnTo>
                  <a:pt x="136674" y="429147"/>
                </a:lnTo>
                <a:lnTo>
                  <a:pt x="125879" y="422352"/>
                </a:lnTo>
                <a:lnTo>
                  <a:pt x="123173" y="408301"/>
                </a:lnTo>
                <a:lnTo>
                  <a:pt x="123184" y="400276"/>
                </a:lnTo>
                <a:close/>
              </a:path>
              <a:path w="417937" h="498919">
                <a:moveTo>
                  <a:pt x="417937" y="48298"/>
                </a:moveTo>
                <a:lnTo>
                  <a:pt x="55910" y="48298"/>
                </a:lnTo>
                <a:lnTo>
                  <a:pt x="195912" y="48498"/>
                </a:lnTo>
                <a:lnTo>
                  <a:pt x="210625" y="49003"/>
                </a:lnTo>
                <a:lnTo>
                  <a:pt x="253165" y="57799"/>
                </a:lnTo>
                <a:lnTo>
                  <a:pt x="292111" y="76343"/>
                </a:lnTo>
                <a:lnTo>
                  <a:pt x="325929" y="103124"/>
                </a:lnTo>
                <a:lnTo>
                  <a:pt x="353084" y="136632"/>
                </a:lnTo>
                <a:lnTo>
                  <a:pt x="372039" y="175356"/>
                </a:lnTo>
                <a:lnTo>
                  <a:pt x="381260" y="217785"/>
                </a:lnTo>
                <a:lnTo>
                  <a:pt x="381905" y="232491"/>
                </a:lnTo>
                <a:lnTo>
                  <a:pt x="381298" y="249613"/>
                </a:lnTo>
                <a:lnTo>
                  <a:pt x="372173" y="298540"/>
                </a:lnTo>
                <a:lnTo>
                  <a:pt x="352056" y="342386"/>
                </a:lnTo>
                <a:lnTo>
                  <a:pt x="320898" y="379326"/>
                </a:lnTo>
                <a:lnTo>
                  <a:pt x="278651" y="407534"/>
                </a:lnTo>
                <a:lnTo>
                  <a:pt x="225265" y="425186"/>
                </a:lnTo>
                <a:lnTo>
                  <a:pt x="183463" y="430189"/>
                </a:lnTo>
                <a:lnTo>
                  <a:pt x="160693" y="430457"/>
                </a:lnTo>
                <a:lnTo>
                  <a:pt x="417937" y="430457"/>
                </a:lnTo>
                <a:lnTo>
                  <a:pt x="417937" y="48298"/>
                </a:lnTo>
                <a:close/>
              </a:path>
              <a:path w="417937" h="498919">
                <a:moveTo>
                  <a:pt x="99542" y="413777"/>
                </a:moveTo>
                <a:lnTo>
                  <a:pt x="99541" y="414726"/>
                </a:lnTo>
                <a:lnTo>
                  <a:pt x="99542" y="413777"/>
                </a:lnTo>
                <a:close/>
              </a:path>
              <a:path w="417937" h="498919">
                <a:moveTo>
                  <a:pt x="412937" y="0"/>
                </a:moveTo>
                <a:lnTo>
                  <a:pt x="65447" y="2153"/>
                </a:lnTo>
                <a:lnTo>
                  <a:pt x="19000" y="3858"/>
                </a:lnTo>
                <a:lnTo>
                  <a:pt x="0" y="61394"/>
                </a:lnTo>
                <a:lnTo>
                  <a:pt x="11682" y="61922"/>
                </a:lnTo>
                <a:lnTo>
                  <a:pt x="12966" y="62815"/>
                </a:lnTo>
                <a:lnTo>
                  <a:pt x="20444" y="69457"/>
                </a:lnTo>
                <a:lnTo>
                  <a:pt x="32849" y="80614"/>
                </a:lnTo>
                <a:lnTo>
                  <a:pt x="48649" y="64828"/>
                </a:lnTo>
                <a:lnTo>
                  <a:pt x="45863" y="62149"/>
                </a:lnTo>
                <a:lnTo>
                  <a:pt x="44160" y="60421"/>
                </a:lnTo>
                <a:lnTo>
                  <a:pt x="42219" y="52151"/>
                </a:lnTo>
                <a:lnTo>
                  <a:pt x="55910" y="48298"/>
                </a:lnTo>
                <a:lnTo>
                  <a:pt x="417937" y="48298"/>
                </a:lnTo>
                <a:lnTo>
                  <a:pt x="417937" y="4248"/>
                </a:lnTo>
                <a:lnTo>
                  <a:pt x="412937" y="0"/>
                </a:lnTo>
                <a:close/>
              </a:path>
            </a:pathLst>
          </a:custGeom>
          <a:solidFill>
            <a:srgbClr val="233B77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" name="bk object 23"/>
          <p:cNvSpPr/>
          <p:nvPr/>
        </p:nvSpPr>
        <p:spPr>
          <a:xfrm>
            <a:off x="552678" y="1797097"/>
            <a:ext cx="2783727" cy="420455"/>
          </a:xfrm>
          <a:custGeom>
            <a:avLst/>
            <a:gdLst/>
            <a:ahLst/>
            <a:cxnLst/>
            <a:rect l="l" t="t" r="r" b="b"/>
            <a:pathLst>
              <a:path w="2123484" h="464058">
                <a:moveTo>
                  <a:pt x="2011470" y="0"/>
                </a:moveTo>
                <a:lnTo>
                  <a:pt x="112010" y="0"/>
                </a:lnTo>
                <a:lnTo>
                  <a:pt x="105052" y="215"/>
                </a:lnTo>
                <a:lnTo>
                  <a:pt x="64000" y="10876"/>
                </a:lnTo>
                <a:lnTo>
                  <a:pt x="30626" y="35244"/>
                </a:lnTo>
                <a:lnTo>
                  <a:pt x="8201" y="70047"/>
                </a:lnTo>
                <a:lnTo>
                  <a:pt x="0" y="112010"/>
                </a:lnTo>
                <a:lnTo>
                  <a:pt x="215" y="359004"/>
                </a:lnTo>
                <a:lnTo>
                  <a:pt x="10877" y="400055"/>
                </a:lnTo>
                <a:lnTo>
                  <a:pt x="35245" y="433430"/>
                </a:lnTo>
                <a:lnTo>
                  <a:pt x="70047" y="455855"/>
                </a:lnTo>
                <a:lnTo>
                  <a:pt x="112010" y="464058"/>
                </a:lnTo>
                <a:lnTo>
                  <a:pt x="2018433" y="463842"/>
                </a:lnTo>
                <a:lnTo>
                  <a:pt x="2059483" y="453178"/>
                </a:lnTo>
                <a:lnTo>
                  <a:pt x="2092857" y="428808"/>
                </a:lnTo>
                <a:lnTo>
                  <a:pt x="2115282" y="394006"/>
                </a:lnTo>
                <a:lnTo>
                  <a:pt x="2123484" y="352043"/>
                </a:lnTo>
                <a:lnTo>
                  <a:pt x="2123268" y="105049"/>
                </a:lnTo>
                <a:lnTo>
                  <a:pt x="2112605" y="63999"/>
                </a:lnTo>
                <a:lnTo>
                  <a:pt x="2088236" y="30625"/>
                </a:lnTo>
                <a:lnTo>
                  <a:pt x="2053433" y="8201"/>
                </a:lnTo>
                <a:lnTo>
                  <a:pt x="2011470" y="0"/>
                </a:lnTo>
                <a:close/>
              </a:path>
            </a:pathLst>
          </a:custGeom>
          <a:solidFill>
            <a:srgbClr val="233B77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" name="bk object 24"/>
          <p:cNvSpPr/>
          <p:nvPr/>
        </p:nvSpPr>
        <p:spPr>
          <a:xfrm>
            <a:off x="3558557" y="1797097"/>
            <a:ext cx="2783728" cy="420455"/>
          </a:xfrm>
          <a:custGeom>
            <a:avLst/>
            <a:gdLst/>
            <a:ahLst/>
            <a:cxnLst/>
            <a:rect l="l" t="t" r="r" b="b"/>
            <a:pathLst>
              <a:path w="2123485" h="464058">
                <a:moveTo>
                  <a:pt x="2011475" y="0"/>
                </a:moveTo>
                <a:lnTo>
                  <a:pt x="112011" y="0"/>
                </a:lnTo>
                <a:lnTo>
                  <a:pt x="105052" y="215"/>
                </a:lnTo>
                <a:lnTo>
                  <a:pt x="64001" y="10877"/>
                </a:lnTo>
                <a:lnTo>
                  <a:pt x="30626" y="35245"/>
                </a:lnTo>
                <a:lnTo>
                  <a:pt x="8202" y="70047"/>
                </a:lnTo>
                <a:lnTo>
                  <a:pt x="0" y="112010"/>
                </a:lnTo>
                <a:lnTo>
                  <a:pt x="215" y="359005"/>
                </a:lnTo>
                <a:lnTo>
                  <a:pt x="10878" y="400056"/>
                </a:lnTo>
                <a:lnTo>
                  <a:pt x="35246" y="433430"/>
                </a:lnTo>
                <a:lnTo>
                  <a:pt x="70048" y="455855"/>
                </a:lnTo>
                <a:lnTo>
                  <a:pt x="112011" y="464058"/>
                </a:lnTo>
                <a:lnTo>
                  <a:pt x="2018435" y="463842"/>
                </a:lnTo>
                <a:lnTo>
                  <a:pt x="2059484" y="453179"/>
                </a:lnTo>
                <a:lnTo>
                  <a:pt x="2092858" y="428809"/>
                </a:lnTo>
                <a:lnTo>
                  <a:pt x="2115283" y="394007"/>
                </a:lnTo>
                <a:lnTo>
                  <a:pt x="2123485" y="352043"/>
                </a:lnTo>
                <a:lnTo>
                  <a:pt x="2123270" y="105052"/>
                </a:lnTo>
                <a:lnTo>
                  <a:pt x="2112608" y="64001"/>
                </a:lnTo>
                <a:lnTo>
                  <a:pt x="2088239" y="30626"/>
                </a:lnTo>
                <a:lnTo>
                  <a:pt x="2053437" y="8202"/>
                </a:lnTo>
                <a:lnTo>
                  <a:pt x="2011475" y="0"/>
                </a:lnTo>
                <a:close/>
              </a:path>
            </a:pathLst>
          </a:custGeom>
          <a:solidFill>
            <a:srgbClr val="233B77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" name="bk object 25"/>
          <p:cNvSpPr/>
          <p:nvPr/>
        </p:nvSpPr>
        <p:spPr>
          <a:xfrm>
            <a:off x="6564438" y="1797097"/>
            <a:ext cx="2783728" cy="420455"/>
          </a:xfrm>
          <a:custGeom>
            <a:avLst/>
            <a:gdLst/>
            <a:ahLst/>
            <a:cxnLst/>
            <a:rect l="l" t="t" r="r" b="b"/>
            <a:pathLst>
              <a:path w="2123485" h="464058">
                <a:moveTo>
                  <a:pt x="2011475" y="0"/>
                </a:moveTo>
                <a:lnTo>
                  <a:pt x="112010" y="0"/>
                </a:lnTo>
                <a:lnTo>
                  <a:pt x="105052" y="215"/>
                </a:lnTo>
                <a:lnTo>
                  <a:pt x="64001" y="10876"/>
                </a:lnTo>
                <a:lnTo>
                  <a:pt x="30626" y="35244"/>
                </a:lnTo>
                <a:lnTo>
                  <a:pt x="8202" y="70047"/>
                </a:lnTo>
                <a:lnTo>
                  <a:pt x="0" y="112010"/>
                </a:lnTo>
                <a:lnTo>
                  <a:pt x="215" y="359004"/>
                </a:lnTo>
                <a:lnTo>
                  <a:pt x="10877" y="400055"/>
                </a:lnTo>
                <a:lnTo>
                  <a:pt x="35246" y="433430"/>
                </a:lnTo>
                <a:lnTo>
                  <a:pt x="70047" y="455855"/>
                </a:lnTo>
                <a:lnTo>
                  <a:pt x="112010" y="464058"/>
                </a:lnTo>
                <a:lnTo>
                  <a:pt x="2018435" y="463842"/>
                </a:lnTo>
                <a:lnTo>
                  <a:pt x="2059486" y="453179"/>
                </a:lnTo>
                <a:lnTo>
                  <a:pt x="2092859" y="428809"/>
                </a:lnTo>
                <a:lnTo>
                  <a:pt x="2115283" y="394007"/>
                </a:lnTo>
                <a:lnTo>
                  <a:pt x="2123485" y="352043"/>
                </a:lnTo>
                <a:lnTo>
                  <a:pt x="2123270" y="105052"/>
                </a:lnTo>
                <a:lnTo>
                  <a:pt x="2112608" y="64001"/>
                </a:lnTo>
                <a:lnTo>
                  <a:pt x="2088240" y="30626"/>
                </a:lnTo>
                <a:lnTo>
                  <a:pt x="2053438" y="8202"/>
                </a:lnTo>
                <a:lnTo>
                  <a:pt x="2011475" y="0"/>
                </a:lnTo>
                <a:close/>
              </a:path>
            </a:pathLst>
          </a:custGeom>
          <a:solidFill>
            <a:srgbClr val="233B77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" name="bk object 26"/>
          <p:cNvSpPr/>
          <p:nvPr/>
        </p:nvSpPr>
        <p:spPr>
          <a:xfrm>
            <a:off x="552678" y="2639865"/>
            <a:ext cx="1317942" cy="420451"/>
          </a:xfrm>
          <a:custGeom>
            <a:avLst/>
            <a:gdLst/>
            <a:ahLst/>
            <a:cxnLst/>
            <a:rect l="l" t="t" r="r" b="b"/>
            <a:pathLst>
              <a:path w="1005353" h="464054">
                <a:moveTo>
                  <a:pt x="893343" y="0"/>
                </a:moveTo>
                <a:lnTo>
                  <a:pt x="112010" y="0"/>
                </a:lnTo>
                <a:lnTo>
                  <a:pt x="105052" y="215"/>
                </a:lnTo>
                <a:lnTo>
                  <a:pt x="63999" y="10876"/>
                </a:lnTo>
                <a:lnTo>
                  <a:pt x="30625" y="35244"/>
                </a:lnTo>
                <a:lnTo>
                  <a:pt x="8201" y="70047"/>
                </a:lnTo>
                <a:lnTo>
                  <a:pt x="0" y="112010"/>
                </a:lnTo>
                <a:lnTo>
                  <a:pt x="215" y="359001"/>
                </a:lnTo>
                <a:lnTo>
                  <a:pt x="10876" y="400052"/>
                </a:lnTo>
                <a:lnTo>
                  <a:pt x="35243" y="433427"/>
                </a:lnTo>
                <a:lnTo>
                  <a:pt x="70045" y="455852"/>
                </a:lnTo>
                <a:lnTo>
                  <a:pt x="112010" y="464054"/>
                </a:lnTo>
                <a:lnTo>
                  <a:pt x="900300" y="463838"/>
                </a:lnTo>
                <a:lnTo>
                  <a:pt x="941350" y="453177"/>
                </a:lnTo>
                <a:lnTo>
                  <a:pt x="974725" y="428809"/>
                </a:lnTo>
                <a:lnTo>
                  <a:pt x="997150" y="394007"/>
                </a:lnTo>
                <a:lnTo>
                  <a:pt x="1005353" y="352044"/>
                </a:lnTo>
                <a:lnTo>
                  <a:pt x="1005138" y="105052"/>
                </a:lnTo>
                <a:lnTo>
                  <a:pt x="994476" y="64001"/>
                </a:lnTo>
                <a:lnTo>
                  <a:pt x="970107" y="30626"/>
                </a:lnTo>
                <a:lnTo>
                  <a:pt x="935304" y="8202"/>
                </a:lnTo>
                <a:lnTo>
                  <a:pt x="893343" y="0"/>
                </a:lnTo>
                <a:close/>
              </a:path>
            </a:pathLst>
          </a:custGeom>
          <a:solidFill>
            <a:srgbClr val="233B77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" name="bk object 27"/>
          <p:cNvSpPr/>
          <p:nvPr/>
        </p:nvSpPr>
        <p:spPr>
          <a:xfrm>
            <a:off x="2018467" y="2639865"/>
            <a:ext cx="1317942" cy="420451"/>
          </a:xfrm>
          <a:custGeom>
            <a:avLst/>
            <a:gdLst/>
            <a:ahLst/>
            <a:cxnLst/>
            <a:rect l="l" t="t" r="r" b="b"/>
            <a:pathLst>
              <a:path w="1005353" h="464054">
                <a:moveTo>
                  <a:pt x="893343" y="0"/>
                </a:moveTo>
                <a:lnTo>
                  <a:pt x="112010" y="0"/>
                </a:lnTo>
                <a:lnTo>
                  <a:pt x="105052" y="215"/>
                </a:lnTo>
                <a:lnTo>
                  <a:pt x="64000" y="10876"/>
                </a:lnTo>
                <a:lnTo>
                  <a:pt x="30626" y="35244"/>
                </a:lnTo>
                <a:lnTo>
                  <a:pt x="8201" y="70047"/>
                </a:lnTo>
                <a:lnTo>
                  <a:pt x="0" y="112010"/>
                </a:lnTo>
                <a:lnTo>
                  <a:pt x="215" y="359001"/>
                </a:lnTo>
                <a:lnTo>
                  <a:pt x="10876" y="400052"/>
                </a:lnTo>
                <a:lnTo>
                  <a:pt x="35244" y="433427"/>
                </a:lnTo>
                <a:lnTo>
                  <a:pt x="70046" y="455852"/>
                </a:lnTo>
                <a:lnTo>
                  <a:pt x="112010" y="464054"/>
                </a:lnTo>
                <a:lnTo>
                  <a:pt x="900300" y="463838"/>
                </a:lnTo>
                <a:lnTo>
                  <a:pt x="941352" y="453177"/>
                </a:lnTo>
                <a:lnTo>
                  <a:pt x="974726" y="428809"/>
                </a:lnTo>
                <a:lnTo>
                  <a:pt x="997151" y="394007"/>
                </a:lnTo>
                <a:lnTo>
                  <a:pt x="1005353" y="352044"/>
                </a:lnTo>
                <a:lnTo>
                  <a:pt x="1005138" y="105052"/>
                </a:lnTo>
                <a:lnTo>
                  <a:pt x="994476" y="64001"/>
                </a:lnTo>
                <a:lnTo>
                  <a:pt x="970108" y="30626"/>
                </a:lnTo>
                <a:lnTo>
                  <a:pt x="935306" y="8202"/>
                </a:lnTo>
                <a:lnTo>
                  <a:pt x="893343" y="0"/>
                </a:lnTo>
                <a:close/>
              </a:path>
            </a:pathLst>
          </a:custGeom>
          <a:solidFill>
            <a:srgbClr val="233B77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" name="bk object 28"/>
          <p:cNvSpPr/>
          <p:nvPr/>
        </p:nvSpPr>
        <p:spPr>
          <a:xfrm>
            <a:off x="3558555" y="2639865"/>
            <a:ext cx="1317943" cy="420451"/>
          </a:xfrm>
          <a:custGeom>
            <a:avLst/>
            <a:gdLst/>
            <a:ahLst/>
            <a:cxnLst/>
            <a:rect l="l" t="t" r="r" b="b"/>
            <a:pathLst>
              <a:path w="1005354" h="464054">
                <a:moveTo>
                  <a:pt x="893344" y="0"/>
                </a:moveTo>
                <a:lnTo>
                  <a:pt x="112011" y="0"/>
                </a:lnTo>
                <a:lnTo>
                  <a:pt x="105052" y="215"/>
                </a:lnTo>
                <a:lnTo>
                  <a:pt x="63999" y="10877"/>
                </a:lnTo>
                <a:lnTo>
                  <a:pt x="30625" y="35245"/>
                </a:lnTo>
                <a:lnTo>
                  <a:pt x="8201" y="70047"/>
                </a:lnTo>
                <a:lnTo>
                  <a:pt x="0" y="112010"/>
                </a:lnTo>
                <a:lnTo>
                  <a:pt x="215" y="359002"/>
                </a:lnTo>
                <a:lnTo>
                  <a:pt x="10876" y="400053"/>
                </a:lnTo>
                <a:lnTo>
                  <a:pt x="35244" y="433427"/>
                </a:lnTo>
                <a:lnTo>
                  <a:pt x="70046" y="455852"/>
                </a:lnTo>
                <a:lnTo>
                  <a:pt x="112011" y="464054"/>
                </a:lnTo>
                <a:lnTo>
                  <a:pt x="900301" y="463838"/>
                </a:lnTo>
                <a:lnTo>
                  <a:pt x="941351" y="453177"/>
                </a:lnTo>
                <a:lnTo>
                  <a:pt x="974726" y="428809"/>
                </a:lnTo>
                <a:lnTo>
                  <a:pt x="997152" y="394007"/>
                </a:lnTo>
                <a:lnTo>
                  <a:pt x="1005354" y="352044"/>
                </a:lnTo>
                <a:lnTo>
                  <a:pt x="1005139" y="105052"/>
                </a:lnTo>
                <a:lnTo>
                  <a:pt x="994477" y="64001"/>
                </a:lnTo>
                <a:lnTo>
                  <a:pt x="970108" y="30626"/>
                </a:lnTo>
                <a:lnTo>
                  <a:pt x="935306" y="8202"/>
                </a:lnTo>
                <a:lnTo>
                  <a:pt x="893344" y="0"/>
                </a:lnTo>
                <a:close/>
              </a:path>
            </a:pathLst>
          </a:custGeom>
          <a:solidFill>
            <a:srgbClr val="233B77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" name="bk object 29"/>
          <p:cNvSpPr/>
          <p:nvPr/>
        </p:nvSpPr>
        <p:spPr>
          <a:xfrm>
            <a:off x="5024345" y="2639865"/>
            <a:ext cx="1317943" cy="420451"/>
          </a:xfrm>
          <a:custGeom>
            <a:avLst/>
            <a:gdLst/>
            <a:ahLst/>
            <a:cxnLst/>
            <a:rect l="l" t="t" r="r" b="b"/>
            <a:pathLst>
              <a:path w="1005354" h="464054">
                <a:moveTo>
                  <a:pt x="893344" y="0"/>
                </a:moveTo>
                <a:lnTo>
                  <a:pt x="112011" y="0"/>
                </a:lnTo>
                <a:lnTo>
                  <a:pt x="105052" y="215"/>
                </a:lnTo>
                <a:lnTo>
                  <a:pt x="64001" y="10877"/>
                </a:lnTo>
                <a:lnTo>
                  <a:pt x="30626" y="35245"/>
                </a:lnTo>
                <a:lnTo>
                  <a:pt x="8202" y="70047"/>
                </a:lnTo>
                <a:lnTo>
                  <a:pt x="0" y="112010"/>
                </a:lnTo>
                <a:lnTo>
                  <a:pt x="215" y="359002"/>
                </a:lnTo>
                <a:lnTo>
                  <a:pt x="10877" y="400053"/>
                </a:lnTo>
                <a:lnTo>
                  <a:pt x="35245" y="433427"/>
                </a:lnTo>
                <a:lnTo>
                  <a:pt x="70047" y="455852"/>
                </a:lnTo>
                <a:lnTo>
                  <a:pt x="112011" y="464054"/>
                </a:lnTo>
                <a:lnTo>
                  <a:pt x="900302" y="463838"/>
                </a:lnTo>
                <a:lnTo>
                  <a:pt x="941353" y="453177"/>
                </a:lnTo>
                <a:lnTo>
                  <a:pt x="974728" y="428809"/>
                </a:lnTo>
                <a:lnTo>
                  <a:pt x="997152" y="394007"/>
                </a:lnTo>
                <a:lnTo>
                  <a:pt x="1005354" y="352044"/>
                </a:lnTo>
                <a:lnTo>
                  <a:pt x="1005139" y="105052"/>
                </a:lnTo>
                <a:lnTo>
                  <a:pt x="994478" y="64001"/>
                </a:lnTo>
                <a:lnTo>
                  <a:pt x="970109" y="30626"/>
                </a:lnTo>
                <a:lnTo>
                  <a:pt x="935307" y="8202"/>
                </a:lnTo>
                <a:lnTo>
                  <a:pt x="893344" y="0"/>
                </a:lnTo>
                <a:close/>
              </a:path>
            </a:pathLst>
          </a:custGeom>
          <a:solidFill>
            <a:srgbClr val="233B77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" name="bk object 30"/>
          <p:cNvSpPr/>
          <p:nvPr/>
        </p:nvSpPr>
        <p:spPr>
          <a:xfrm>
            <a:off x="7297335" y="2639865"/>
            <a:ext cx="1317943" cy="420451"/>
          </a:xfrm>
          <a:custGeom>
            <a:avLst/>
            <a:gdLst/>
            <a:ahLst/>
            <a:cxnLst/>
            <a:rect l="l" t="t" r="r" b="b"/>
            <a:pathLst>
              <a:path w="1005354" h="464054">
                <a:moveTo>
                  <a:pt x="893343" y="0"/>
                </a:moveTo>
                <a:lnTo>
                  <a:pt x="112010" y="0"/>
                </a:lnTo>
                <a:lnTo>
                  <a:pt x="105052" y="215"/>
                </a:lnTo>
                <a:lnTo>
                  <a:pt x="64001" y="10876"/>
                </a:lnTo>
                <a:lnTo>
                  <a:pt x="30626" y="35244"/>
                </a:lnTo>
                <a:lnTo>
                  <a:pt x="8202" y="70047"/>
                </a:lnTo>
                <a:lnTo>
                  <a:pt x="0" y="112010"/>
                </a:lnTo>
                <a:lnTo>
                  <a:pt x="215" y="359001"/>
                </a:lnTo>
                <a:lnTo>
                  <a:pt x="10876" y="400052"/>
                </a:lnTo>
                <a:lnTo>
                  <a:pt x="35244" y="433427"/>
                </a:lnTo>
                <a:lnTo>
                  <a:pt x="70047" y="455852"/>
                </a:lnTo>
                <a:lnTo>
                  <a:pt x="112010" y="464054"/>
                </a:lnTo>
                <a:lnTo>
                  <a:pt x="900301" y="463838"/>
                </a:lnTo>
                <a:lnTo>
                  <a:pt x="941353" y="453177"/>
                </a:lnTo>
                <a:lnTo>
                  <a:pt x="974728" y="428808"/>
                </a:lnTo>
                <a:lnTo>
                  <a:pt x="997152" y="394006"/>
                </a:lnTo>
                <a:lnTo>
                  <a:pt x="1005354" y="352044"/>
                </a:lnTo>
                <a:lnTo>
                  <a:pt x="1005139" y="105051"/>
                </a:lnTo>
                <a:lnTo>
                  <a:pt x="994477" y="64000"/>
                </a:lnTo>
                <a:lnTo>
                  <a:pt x="970109" y="30626"/>
                </a:lnTo>
                <a:lnTo>
                  <a:pt x="935307" y="8202"/>
                </a:lnTo>
                <a:lnTo>
                  <a:pt x="893343" y="0"/>
                </a:lnTo>
                <a:close/>
              </a:path>
            </a:pathLst>
          </a:custGeom>
          <a:solidFill>
            <a:srgbClr val="233B77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" name="bk object 31"/>
          <p:cNvSpPr/>
          <p:nvPr/>
        </p:nvSpPr>
        <p:spPr>
          <a:xfrm>
            <a:off x="1954208" y="2205027"/>
            <a:ext cx="748004" cy="434836"/>
          </a:xfrm>
          <a:custGeom>
            <a:avLst/>
            <a:gdLst/>
            <a:ahLst/>
            <a:cxnLst/>
            <a:rect l="l" t="t" r="r" b="b"/>
            <a:pathLst>
              <a:path w="570593" h="479930">
                <a:moveTo>
                  <a:pt x="385656" y="349179"/>
                </a:moveTo>
                <a:lnTo>
                  <a:pt x="352314" y="377038"/>
                </a:lnTo>
                <a:lnTo>
                  <a:pt x="314712" y="398419"/>
                </a:lnTo>
                <a:lnTo>
                  <a:pt x="307879" y="401511"/>
                </a:lnTo>
                <a:lnTo>
                  <a:pt x="570593" y="479930"/>
                </a:lnTo>
                <a:lnTo>
                  <a:pt x="536341" y="412657"/>
                </a:lnTo>
                <a:lnTo>
                  <a:pt x="461793" y="412657"/>
                </a:lnTo>
                <a:lnTo>
                  <a:pt x="385656" y="349179"/>
                </a:lnTo>
                <a:close/>
              </a:path>
              <a:path w="570593" h="479930">
                <a:moveTo>
                  <a:pt x="408707" y="321529"/>
                </a:moveTo>
                <a:lnTo>
                  <a:pt x="385656" y="349179"/>
                </a:lnTo>
                <a:lnTo>
                  <a:pt x="461793" y="412657"/>
                </a:lnTo>
                <a:lnTo>
                  <a:pt x="484847" y="385009"/>
                </a:lnTo>
                <a:lnTo>
                  <a:pt x="408707" y="321529"/>
                </a:lnTo>
                <a:close/>
              </a:path>
              <a:path w="570593" h="479930">
                <a:moveTo>
                  <a:pt x="446197" y="235605"/>
                </a:moveTo>
                <a:lnTo>
                  <a:pt x="432899" y="277251"/>
                </a:lnTo>
                <a:lnTo>
                  <a:pt x="413769" y="314031"/>
                </a:lnTo>
                <a:lnTo>
                  <a:pt x="408707" y="321529"/>
                </a:lnTo>
                <a:lnTo>
                  <a:pt x="484847" y="385009"/>
                </a:lnTo>
                <a:lnTo>
                  <a:pt x="461793" y="412657"/>
                </a:lnTo>
                <a:lnTo>
                  <a:pt x="536341" y="412657"/>
                </a:lnTo>
                <a:lnTo>
                  <a:pt x="446197" y="235605"/>
                </a:lnTo>
                <a:close/>
              </a:path>
              <a:path w="570593" h="479930">
                <a:moveTo>
                  <a:pt x="23054" y="0"/>
                </a:moveTo>
                <a:lnTo>
                  <a:pt x="0" y="27647"/>
                </a:lnTo>
                <a:lnTo>
                  <a:pt x="385656" y="349179"/>
                </a:lnTo>
                <a:lnTo>
                  <a:pt x="388806" y="345949"/>
                </a:lnTo>
                <a:lnTo>
                  <a:pt x="408707" y="321529"/>
                </a:lnTo>
                <a:lnTo>
                  <a:pt x="23054" y="0"/>
                </a:lnTo>
                <a:close/>
              </a:path>
            </a:pathLst>
          </a:custGeom>
          <a:solidFill>
            <a:srgbClr val="EF7F1A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" name="bk object 32"/>
          <p:cNvSpPr/>
          <p:nvPr/>
        </p:nvSpPr>
        <p:spPr>
          <a:xfrm>
            <a:off x="1186878" y="2205027"/>
            <a:ext cx="748002" cy="434836"/>
          </a:xfrm>
          <a:custGeom>
            <a:avLst/>
            <a:gdLst/>
            <a:ahLst/>
            <a:cxnLst/>
            <a:rect l="l" t="t" r="r" b="b"/>
            <a:pathLst>
              <a:path w="570591" h="479930">
                <a:moveTo>
                  <a:pt x="124393" y="235605"/>
                </a:moveTo>
                <a:lnTo>
                  <a:pt x="0" y="479930"/>
                </a:lnTo>
                <a:lnTo>
                  <a:pt x="225374" y="412657"/>
                </a:lnTo>
                <a:lnTo>
                  <a:pt x="108798" y="412657"/>
                </a:lnTo>
                <a:lnTo>
                  <a:pt x="85744" y="385009"/>
                </a:lnTo>
                <a:lnTo>
                  <a:pt x="161884" y="321529"/>
                </a:lnTo>
                <a:lnTo>
                  <a:pt x="160577" y="319686"/>
                </a:lnTo>
                <a:lnTo>
                  <a:pt x="156822" y="314031"/>
                </a:lnTo>
                <a:lnTo>
                  <a:pt x="137692" y="277251"/>
                </a:lnTo>
                <a:lnTo>
                  <a:pt x="126204" y="242884"/>
                </a:lnTo>
                <a:lnTo>
                  <a:pt x="124393" y="235605"/>
                </a:lnTo>
                <a:close/>
              </a:path>
              <a:path w="570591" h="479930">
                <a:moveTo>
                  <a:pt x="161884" y="321529"/>
                </a:moveTo>
                <a:lnTo>
                  <a:pt x="85744" y="385009"/>
                </a:lnTo>
                <a:lnTo>
                  <a:pt x="108798" y="412657"/>
                </a:lnTo>
                <a:lnTo>
                  <a:pt x="184936" y="349179"/>
                </a:lnTo>
                <a:lnTo>
                  <a:pt x="181785" y="345949"/>
                </a:lnTo>
                <a:lnTo>
                  <a:pt x="177219" y="340967"/>
                </a:lnTo>
                <a:lnTo>
                  <a:pt x="172817" y="335847"/>
                </a:lnTo>
                <a:lnTo>
                  <a:pt x="168573" y="330594"/>
                </a:lnTo>
                <a:lnTo>
                  <a:pt x="164494" y="325210"/>
                </a:lnTo>
                <a:lnTo>
                  <a:pt x="161884" y="321529"/>
                </a:lnTo>
                <a:close/>
              </a:path>
              <a:path w="570591" h="479930">
                <a:moveTo>
                  <a:pt x="184936" y="349179"/>
                </a:moveTo>
                <a:lnTo>
                  <a:pt x="108798" y="412657"/>
                </a:lnTo>
                <a:lnTo>
                  <a:pt x="225374" y="412657"/>
                </a:lnTo>
                <a:lnTo>
                  <a:pt x="262713" y="401511"/>
                </a:lnTo>
                <a:lnTo>
                  <a:pt x="255879" y="398419"/>
                </a:lnTo>
                <a:lnTo>
                  <a:pt x="249209" y="395193"/>
                </a:lnTo>
                <a:lnTo>
                  <a:pt x="212578" y="373002"/>
                </a:lnTo>
                <a:lnTo>
                  <a:pt x="186512" y="350794"/>
                </a:lnTo>
                <a:lnTo>
                  <a:pt x="184936" y="349179"/>
                </a:lnTo>
                <a:close/>
              </a:path>
              <a:path w="570591" h="479930">
                <a:moveTo>
                  <a:pt x="547537" y="0"/>
                </a:moveTo>
                <a:lnTo>
                  <a:pt x="161884" y="321529"/>
                </a:lnTo>
                <a:lnTo>
                  <a:pt x="164494" y="325210"/>
                </a:lnTo>
                <a:lnTo>
                  <a:pt x="168573" y="330594"/>
                </a:lnTo>
                <a:lnTo>
                  <a:pt x="172817" y="335847"/>
                </a:lnTo>
                <a:lnTo>
                  <a:pt x="177219" y="340967"/>
                </a:lnTo>
                <a:lnTo>
                  <a:pt x="181785" y="345949"/>
                </a:lnTo>
                <a:lnTo>
                  <a:pt x="184936" y="349179"/>
                </a:lnTo>
                <a:lnTo>
                  <a:pt x="570591" y="27647"/>
                </a:lnTo>
                <a:lnTo>
                  <a:pt x="547537" y="0"/>
                </a:lnTo>
                <a:close/>
              </a:path>
            </a:pathLst>
          </a:custGeom>
          <a:solidFill>
            <a:srgbClr val="EF7F1A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" name="bk object 33"/>
          <p:cNvSpPr/>
          <p:nvPr/>
        </p:nvSpPr>
        <p:spPr>
          <a:xfrm>
            <a:off x="4960084" y="2205027"/>
            <a:ext cx="748004" cy="434836"/>
          </a:xfrm>
          <a:custGeom>
            <a:avLst/>
            <a:gdLst/>
            <a:ahLst/>
            <a:cxnLst/>
            <a:rect l="l" t="t" r="r" b="b"/>
            <a:pathLst>
              <a:path w="570593" h="479930">
                <a:moveTo>
                  <a:pt x="385656" y="349179"/>
                </a:moveTo>
                <a:lnTo>
                  <a:pt x="352314" y="377038"/>
                </a:lnTo>
                <a:lnTo>
                  <a:pt x="314712" y="398419"/>
                </a:lnTo>
                <a:lnTo>
                  <a:pt x="307879" y="401511"/>
                </a:lnTo>
                <a:lnTo>
                  <a:pt x="570593" y="479930"/>
                </a:lnTo>
                <a:lnTo>
                  <a:pt x="536341" y="412657"/>
                </a:lnTo>
                <a:lnTo>
                  <a:pt x="461793" y="412657"/>
                </a:lnTo>
                <a:lnTo>
                  <a:pt x="385656" y="349179"/>
                </a:lnTo>
                <a:close/>
              </a:path>
              <a:path w="570593" h="479930">
                <a:moveTo>
                  <a:pt x="408707" y="321529"/>
                </a:moveTo>
                <a:lnTo>
                  <a:pt x="385656" y="349179"/>
                </a:lnTo>
                <a:lnTo>
                  <a:pt x="461793" y="412657"/>
                </a:lnTo>
                <a:lnTo>
                  <a:pt x="484847" y="385009"/>
                </a:lnTo>
                <a:lnTo>
                  <a:pt x="408707" y="321529"/>
                </a:lnTo>
                <a:close/>
              </a:path>
              <a:path w="570593" h="479930">
                <a:moveTo>
                  <a:pt x="446197" y="235605"/>
                </a:moveTo>
                <a:lnTo>
                  <a:pt x="432899" y="277251"/>
                </a:lnTo>
                <a:lnTo>
                  <a:pt x="413769" y="314031"/>
                </a:lnTo>
                <a:lnTo>
                  <a:pt x="408707" y="321529"/>
                </a:lnTo>
                <a:lnTo>
                  <a:pt x="484847" y="385009"/>
                </a:lnTo>
                <a:lnTo>
                  <a:pt x="461793" y="412657"/>
                </a:lnTo>
                <a:lnTo>
                  <a:pt x="536341" y="412657"/>
                </a:lnTo>
                <a:lnTo>
                  <a:pt x="446197" y="235605"/>
                </a:lnTo>
                <a:close/>
              </a:path>
              <a:path w="570593" h="479930">
                <a:moveTo>
                  <a:pt x="23054" y="0"/>
                </a:moveTo>
                <a:lnTo>
                  <a:pt x="0" y="27647"/>
                </a:lnTo>
                <a:lnTo>
                  <a:pt x="385656" y="349179"/>
                </a:lnTo>
                <a:lnTo>
                  <a:pt x="388807" y="345949"/>
                </a:lnTo>
                <a:lnTo>
                  <a:pt x="408707" y="321529"/>
                </a:lnTo>
                <a:lnTo>
                  <a:pt x="23054" y="0"/>
                </a:lnTo>
                <a:close/>
              </a:path>
            </a:pathLst>
          </a:custGeom>
          <a:solidFill>
            <a:srgbClr val="EF7F1A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4" name="bk object 34"/>
          <p:cNvSpPr/>
          <p:nvPr/>
        </p:nvSpPr>
        <p:spPr>
          <a:xfrm>
            <a:off x="4192755" y="2205027"/>
            <a:ext cx="748002" cy="434836"/>
          </a:xfrm>
          <a:custGeom>
            <a:avLst/>
            <a:gdLst/>
            <a:ahLst/>
            <a:cxnLst/>
            <a:rect l="l" t="t" r="r" b="b"/>
            <a:pathLst>
              <a:path w="570591" h="479930">
                <a:moveTo>
                  <a:pt x="124393" y="235605"/>
                </a:moveTo>
                <a:lnTo>
                  <a:pt x="0" y="479930"/>
                </a:lnTo>
                <a:lnTo>
                  <a:pt x="225374" y="412657"/>
                </a:lnTo>
                <a:lnTo>
                  <a:pt x="108798" y="412657"/>
                </a:lnTo>
                <a:lnTo>
                  <a:pt x="85744" y="385009"/>
                </a:lnTo>
                <a:lnTo>
                  <a:pt x="161884" y="321529"/>
                </a:lnTo>
                <a:lnTo>
                  <a:pt x="160577" y="319686"/>
                </a:lnTo>
                <a:lnTo>
                  <a:pt x="156822" y="314031"/>
                </a:lnTo>
                <a:lnTo>
                  <a:pt x="137692" y="277251"/>
                </a:lnTo>
                <a:lnTo>
                  <a:pt x="126204" y="242884"/>
                </a:lnTo>
                <a:lnTo>
                  <a:pt x="124393" y="235605"/>
                </a:lnTo>
                <a:close/>
              </a:path>
              <a:path w="570591" h="479930">
                <a:moveTo>
                  <a:pt x="161884" y="321529"/>
                </a:moveTo>
                <a:lnTo>
                  <a:pt x="85744" y="385009"/>
                </a:lnTo>
                <a:lnTo>
                  <a:pt x="108798" y="412657"/>
                </a:lnTo>
                <a:lnTo>
                  <a:pt x="184936" y="349179"/>
                </a:lnTo>
                <a:lnTo>
                  <a:pt x="181785" y="345949"/>
                </a:lnTo>
                <a:lnTo>
                  <a:pt x="177220" y="340967"/>
                </a:lnTo>
                <a:lnTo>
                  <a:pt x="172817" y="335847"/>
                </a:lnTo>
                <a:lnTo>
                  <a:pt x="168573" y="330594"/>
                </a:lnTo>
                <a:lnTo>
                  <a:pt x="164494" y="325210"/>
                </a:lnTo>
                <a:lnTo>
                  <a:pt x="161884" y="321529"/>
                </a:lnTo>
                <a:close/>
              </a:path>
              <a:path w="570591" h="479930">
                <a:moveTo>
                  <a:pt x="184936" y="349179"/>
                </a:moveTo>
                <a:lnTo>
                  <a:pt x="108798" y="412657"/>
                </a:lnTo>
                <a:lnTo>
                  <a:pt x="225374" y="412657"/>
                </a:lnTo>
                <a:lnTo>
                  <a:pt x="262713" y="401511"/>
                </a:lnTo>
                <a:lnTo>
                  <a:pt x="255880" y="398419"/>
                </a:lnTo>
                <a:lnTo>
                  <a:pt x="249209" y="395193"/>
                </a:lnTo>
                <a:lnTo>
                  <a:pt x="212578" y="373002"/>
                </a:lnTo>
                <a:lnTo>
                  <a:pt x="186512" y="350794"/>
                </a:lnTo>
                <a:lnTo>
                  <a:pt x="184936" y="349179"/>
                </a:lnTo>
                <a:close/>
              </a:path>
              <a:path w="570591" h="479930">
                <a:moveTo>
                  <a:pt x="547537" y="0"/>
                </a:moveTo>
                <a:lnTo>
                  <a:pt x="161884" y="321529"/>
                </a:lnTo>
                <a:lnTo>
                  <a:pt x="164494" y="325210"/>
                </a:lnTo>
                <a:lnTo>
                  <a:pt x="168573" y="330594"/>
                </a:lnTo>
                <a:lnTo>
                  <a:pt x="172817" y="335847"/>
                </a:lnTo>
                <a:lnTo>
                  <a:pt x="177220" y="340967"/>
                </a:lnTo>
                <a:lnTo>
                  <a:pt x="181785" y="345949"/>
                </a:lnTo>
                <a:lnTo>
                  <a:pt x="184936" y="349179"/>
                </a:lnTo>
                <a:lnTo>
                  <a:pt x="570591" y="27647"/>
                </a:lnTo>
                <a:lnTo>
                  <a:pt x="547537" y="0"/>
                </a:lnTo>
                <a:close/>
              </a:path>
            </a:pathLst>
          </a:custGeom>
          <a:solidFill>
            <a:srgbClr val="EF7F1A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5" name="bk object 35"/>
          <p:cNvSpPr/>
          <p:nvPr/>
        </p:nvSpPr>
        <p:spPr>
          <a:xfrm>
            <a:off x="7814720" y="2217551"/>
            <a:ext cx="283160" cy="422311"/>
          </a:xfrm>
          <a:custGeom>
            <a:avLst/>
            <a:gdLst/>
            <a:ahLst/>
            <a:cxnLst/>
            <a:rect l="l" t="t" r="r" b="b"/>
            <a:pathLst>
              <a:path w="216000" h="466106">
                <a:moveTo>
                  <a:pt x="0" y="214106"/>
                </a:moveTo>
                <a:lnTo>
                  <a:pt x="108003" y="466106"/>
                </a:lnTo>
                <a:lnTo>
                  <a:pt x="162278" y="339462"/>
                </a:lnTo>
                <a:lnTo>
                  <a:pt x="90003" y="339462"/>
                </a:lnTo>
                <a:lnTo>
                  <a:pt x="90002" y="240332"/>
                </a:lnTo>
                <a:lnTo>
                  <a:pt x="47250" y="232563"/>
                </a:lnTo>
                <a:lnTo>
                  <a:pt x="6750" y="217375"/>
                </a:lnTo>
                <a:lnTo>
                  <a:pt x="0" y="214106"/>
                </a:lnTo>
                <a:close/>
              </a:path>
              <a:path w="216000" h="466106">
                <a:moveTo>
                  <a:pt x="90002" y="240332"/>
                </a:moveTo>
                <a:lnTo>
                  <a:pt x="90003" y="339462"/>
                </a:lnTo>
                <a:lnTo>
                  <a:pt x="126004" y="339462"/>
                </a:lnTo>
                <a:lnTo>
                  <a:pt x="126003" y="241001"/>
                </a:lnTo>
                <a:lnTo>
                  <a:pt x="101254" y="241001"/>
                </a:lnTo>
                <a:lnTo>
                  <a:pt x="94504" y="240685"/>
                </a:lnTo>
                <a:lnTo>
                  <a:pt x="90002" y="240332"/>
                </a:lnTo>
                <a:close/>
              </a:path>
              <a:path w="216000" h="466106">
                <a:moveTo>
                  <a:pt x="216000" y="214106"/>
                </a:moveTo>
                <a:lnTo>
                  <a:pt x="175503" y="230558"/>
                </a:lnTo>
                <a:lnTo>
                  <a:pt x="135003" y="239417"/>
                </a:lnTo>
                <a:lnTo>
                  <a:pt x="126005" y="240332"/>
                </a:lnTo>
                <a:lnTo>
                  <a:pt x="126004" y="339462"/>
                </a:lnTo>
                <a:lnTo>
                  <a:pt x="162278" y="339462"/>
                </a:lnTo>
                <a:lnTo>
                  <a:pt x="216000" y="214106"/>
                </a:lnTo>
                <a:close/>
              </a:path>
              <a:path w="216000" h="466106">
                <a:moveTo>
                  <a:pt x="126000" y="0"/>
                </a:moveTo>
                <a:lnTo>
                  <a:pt x="89999" y="0"/>
                </a:lnTo>
                <a:lnTo>
                  <a:pt x="90004" y="240332"/>
                </a:lnTo>
                <a:lnTo>
                  <a:pt x="94504" y="240685"/>
                </a:lnTo>
                <a:lnTo>
                  <a:pt x="101254" y="241001"/>
                </a:lnTo>
                <a:lnTo>
                  <a:pt x="114753" y="241001"/>
                </a:lnTo>
                <a:lnTo>
                  <a:pt x="121503" y="240685"/>
                </a:lnTo>
                <a:lnTo>
                  <a:pt x="126003" y="240332"/>
                </a:lnTo>
                <a:lnTo>
                  <a:pt x="126000" y="0"/>
                </a:lnTo>
                <a:close/>
              </a:path>
              <a:path w="216000" h="466106">
                <a:moveTo>
                  <a:pt x="126003" y="240332"/>
                </a:moveTo>
                <a:lnTo>
                  <a:pt x="121503" y="240685"/>
                </a:lnTo>
                <a:lnTo>
                  <a:pt x="114753" y="241001"/>
                </a:lnTo>
                <a:lnTo>
                  <a:pt x="126003" y="241001"/>
                </a:lnTo>
                <a:lnTo>
                  <a:pt x="126003" y="240332"/>
                </a:lnTo>
                <a:close/>
              </a:path>
            </a:pathLst>
          </a:custGeom>
          <a:solidFill>
            <a:srgbClr val="EF7F1A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/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95549" y="1577340"/>
            <a:ext cx="4311281" cy="4526280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/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5104162" y="1577340"/>
            <a:ext cx="4311281" cy="4526280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/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t>11/11/2014</a:t>
            </a:fld>
            <a:endParaRPr lang="en-US" smtClean="0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1" y="1"/>
            <a:ext cx="9910587" cy="6849663"/>
          </a:xfrm>
          <a:custGeom>
            <a:avLst/>
            <a:gdLst/>
            <a:ahLst/>
            <a:cxnLst/>
            <a:rect l="l" t="t" r="r" b="b"/>
            <a:pathLst>
              <a:path w="7559999" h="7559999">
                <a:moveTo>
                  <a:pt x="0" y="7559999"/>
                </a:moveTo>
                <a:lnTo>
                  <a:pt x="7559999" y="7559999"/>
                </a:lnTo>
                <a:lnTo>
                  <a:pt x="7559999" y="0"/>
                </a:lnTo>
                <a:lnTo>
                  <a:pt x="0" y="0"/>
                </a:lnTo>
                <a:lnTo>
                  <a:pt x="0" y="7559999"/>
                </a:lnTo>
                <a:close/>
              </a:path>
            </a:pathLst>
          </a:custGeom>
          <a:solidFill>
            <a:srgbClr val="FEFEF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" name="bk object 17"/>
          <p:cNvSpPr/>
          <p:nvPr/>
        </p:nvSpPr>
        <p:spPr>
          <a:xfrm>
            <a:off x="1699853" y="378853"/>
            <a:ext cx="1901454" cy="36703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" name="bk object 18"/>
          <p:cNvSpPr/>
          <p:nvPr/>
        </p:nvSpPr>
        <p:spPr>
          <a:xfrm>
            <a:off x="1032061" y="395053"/>
            <a:ext cx="318061" cy="302412"/>
          </a:xfrm>
          <a:custGeom>
            <a:avLst/>
            <a:gdLst/>
            <a:ahLst/>
            <a:cxnLst/>
            <a:rect l="l" t="t" r="r" b="b"/>
            <a:pathLst>
              <a:path w="242623" h="333773">
                <a:moveTo>
                  <a:pt x="17114" y="0"/>
                </a:moveTo>
                <a:lnTo>
                  <a:pt x="0" y="14514"/>
                </a:lnTo>
                <a:lnTo>
                  <a:pt x="52696" y="62476"/>
                </a:lnTo>
                <a:lnTo>
                  <a:pt x="59497" y="68807"/>
                </a:lnTo>
                <a:lnTo>
                  <a:pt x="66189" y="75304"/>
                </a:lnTo>
                <a:lnTo>
                  <a:pt x="66433" y="80889"/>
                </a:lnTo>
                <a:lnTo>
                  <a:pt x="66526" y="331367"/>
                </a:lnTo>
                <a:lnTo>
                  <a:pt x="90133" y="333773"/>
                </a:lnTo>
                <a:lnTo>
                  <a:pt x="90512" y="287660"/>
                </a:lnTo>
                <a:lnTo>
                  <a:pt x="126861" y="264411"/>
                </a:lnTo>
                <a:lnTo>
                  <a:pt x="150823" y="264205"/>
                </a:lnTo>
                <a:lnTo>
                  <a:pt x="162710" y="263200"/>
                </a:lnTo>
                <a:lnTo>
                  <a:pt x="198957" y="249129"/>
                </a:lnTo>
                <a:lnTo>
                  <a:pt x="228741" y="219638"/>
                </a:lnTo>
                <a:lnTo>
                  <a:pt x="242623" y="176225"/>
                </a:lnTo>
                <a:lnTo>
                  <a:pt x="241126" y="158008"/>
                </a:lnTo>
                <a:lnTo>
                  <a:pt x="221039" y="115081"/>
                </a:lnTo>
                <a:lnTo>
                  <a:pt x="188517" y="89135"/>
                </a:lnTo>
                <a:lnTo>
                  <a:pt x="157715" y="79405"/>
                </a:lnTo>
                <a:lnTo>
                  <a:pt x="145829" y="79405"/>
                </a:lnTo>
                <a:lnTo>
                  <a:pt x="138737" y="79142"/>
                </a:lnTo>
                <a:lnTo>
                  <a:pt x="28479" y="10289"/>
                </a:lnTo>
                <a:lnTo>
                  <a:pt x="22386" y="4848"/>
                </a:lnTo>
                <a:lnTo>
                  <a:pt x="17114" y="0"/>
                </a:lnTo>
                <a:close/>
              </a:path>
              <a:path w="242623" h="333773">
                <a:moveTo>
                  <a:pt x="157652" y="79394"/>
                </a:moveTo>
                <a:lnTo>
                  <a:pt x="145829" y="79405"/>
                </a:lnTo>
                <a:lnTo>
                  <a:pt x="157715" y="79405"/>
                </a:lnTo>
                <a:close/>
              </a:path>
            </a:pathLst>
          </a:custGeom>
          <a:solidFill>
            <a:srgbClr val="233B77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" name="bk object 19"/>
          <p:cNvSpPr/>
          <p:nvPr/>
        </p:nvSpPr>
        <p:spPr>
          <a:xfrm>
            <a:off x="736748" y="335043"/>
            <a:ext cx="251898" cy="452048"/>
          </a:xfrm>
          <a:custGeom>
            <a:avLst/>
            <a:gdLst/>
            <a:ahLst/>
            <a:cxnLst/>
            <a:rect l="l" t="t" r="r" b="b"/>
            <a:pathLst>
              <a:path w="192153" h="498927">
                <a:moveTo>
                  <a:pt x="192153" y="0"/>
                </a:moveTo>
                <a:lnTo>
                  <a:pt x="4999" y="7"/>
                </a:lnTo>
                <a:lnTo>
                  <a:pt x="0" y="4255"/>
                </a:lnTo>
                <a:lnTo>
                  <a:pt x="53" y="414599"/>
                </a:lnTo>
                <a:lnTo>
                  <a:pt x="0" y="494682"/>
                </a:lnTo>
                <a:lnTo>
                  <a:pt x="4999" y="498927"/>
                </a:lnTo>
                <a:lnTo>
                  <a:pt x="187030" y="498927"/>
                </a:lnTo>
                <a:lnTo>
                  <a:pt x="192031" y="494682"/>
                </a:lnTo>
                <a:lnTo>
                  <a:pt x="192153" y="0"/>
                </a:lnTo>
                <a:close/>
              </a:path>
              <a:path w="192153" h="498927">
                <a:moveTo>
                  <a:pt x="32" y="413753"/>
                </a:moveTo>
                <a:lnTo>
                  <a:pt x="31" y="414599"/>
                </a:lnTo>
                <a:lnTo>
                  <a:pt x="32" y="413753"/>
                </a:lnTo>
                <a:close/>
              </a:path>
            </a:pathLst>
          </a:custGeom>
          <a:solidFill>
            <a:srgbClr val="233B77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" name="bk object 20"/>
          <p:cNvSpPr/>
          <p:nvPr/>
        </p:nvSpPr>
        <p:spPr>
          <a:xfrm>
            <a:off x="817042" y="395358"/>
            <a:ext cx="137285" cy="330843"/>
          </a:xfrm>
          <a:custGeom>
            <a:avLst/>
            <a:gdLst/>
            <a:ahLst/>
            <a:cxnLst/>
            <a:rect l="l" t="t" r="r" b="b"/>
            <a:pathLst>
              <a:path w="104724" h="365153">
                <a:moveTo>
                  <a:pt x="1621" y="0"/>
                </a:moveTo>
                <a:lnTo>
                  <a:pt x="137" y="2990"/>
                </a:lnTo>
                <a:lnTo>
                  <a:pt x="61" y="286526"/>
                </a:lnTo>
                <a:lnTo>
                  <a:pt x="0" y="360908"/>
                </a:lnTo>
                <a:lnTo>
                  <a:pt x="4999" y="365153"/>
                </a:lnTo>
                <a:lnTo>
                  <a:pt x="99532" y="365153"/>
                </a:lnTo>
                <a:lnTo>
                  <a:pt x="104528" y="360908"/>
                </a:lnTo>
                <a:lnTo>
                  <a:pt x="104724" y="90026"/>
                </a:lnTo>
                <a:lnTo>
                  <a:pt x="104423" y="87014"/>
                </a:lnTo>
                <a:lnTo>
                  <a:pt x="36774" y="21335"/>
                </a:lnTo>
                <a:lnTo>
                  <a:pt x="6889" y="251"/>
                </a:lnTo>
                <a:lnTo>
                  <a:pt x="1621" y="0"/>
                </a:lnTo>
                <a:close/>
              </a:path>
              <a:path w="104724" h="365153">
                <a:moveTo>
                  <a:pt x="26" y="283049"/>
                </a:moveTo>
                <a:lnTo>
                  <a:pt x="24" y="286526"/>
                </a:lnTo>
                <a:lnTo>
                  <a:pt x="26" y="283049"/>
                </a:lnTo>
                <a:close/>
              </a:path>
            </a:pathLst>
          </a:custGeom>
          <a:solidFill>
            <a:srgbClr val="EF7F1A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" name="bk object 21"/>
          <p:cNvSpPr/>
          <p:nvPr/>
        </p:nvSpPr>
        <p:spPr>
          <a:xfrm>
            <a:off x="988648" y="335049"/>
            <a:ext cx="547883" cy="452041"/>
          </a:xfrm>
          <a:custGeom>
            <a:avLst/>
            <a:gdLst/>
            <a:ahLst/>
            <a:cxnLst/>
            <a:rect l="l" t="t" r="r" b="b"/>
            <a:pathLst>
              <a:path w="417937" h="498919">
                <a:moveTo>
                  <a:pt x="123184" y="400276"/>
                </a:moveTo>
                <a:lnTo>
                  <a:pt x="99591" y="403256"/>
                </a:lnTo>
                <a:lnTo>
                  <a:pt x="99563" y="414726"/>
                </a:lnTo>
                <a:lnTo>
                  <a:pt x="99514" y="494675"/>
                </a:lnTo>
                <a:lnTo>
                  <a:pt x="104515" y="498919"/>
                </a:lnTo>
                <a:lnTo>
                  <a:pt x="412937" y="498919"/>
                </a:lnTo>
                <a:lnTo>
                  <a:pt x="417937" y="494675"/>
                </a:lnTo>
                <a:lnTo>
                  <a:pt x="417937" y="430457"/>
                </a:lnTo>
                <a:lnTo>
                  <a:pt x="160693" y="430457"/>
                </a:lnTo>
                <a:lnTo>
                  <a:pt x="136674" y="429147"/>
                </a:lnTo>
                <a:lnTo>
                  <a:pt x="125879" y="422352"/>
                </a:lnTo>
                <a:lnTo>
                  <a:pt x="123173" y="408301"/>
                </a:lnTo>
                <a:lnTo>
                  <a:pt x="123184" y="400276"/>
                </a:lnTo>
                <a:close/>
              </a:path>
              <a:path w="417937" h="498919">
                <a:moveTo>
                  <a:pt x="417937" y="48298"/>
                </a:moveTo>
                <a:lnTo>
                  <a:pt x="55910" y="48298"/>
                </a:lnTo>
                <a:lnTo>
                  <a:pt x="195912" y="48498"/>
                </a:lnTo>
                <a:lnTo>
                  <a:pt x="210625" y="49003"/>
                </a:lnTo>
                <a:lnTo>
                  <a:pt x="253165" y="57799"/>
                </a:lnTo>
                <a:lnTo>
                  <a:pt x="292111" y="76343"/>
                </a:lnTo>
                <a:lnTo>
                  <a:pt x="325929" y="103124"/>
                </a:lnTo>
                <a:lnTo>
                  <a:pt x="353084" y="136632"/>
                </a:lnTo>
                <a:lnTo>
                  <a:pt x="372039" y="175356"/>
                </a:lnTo>
                <a:lnTo>
                  <a:pt x="381260" y="217785"/>
                </a:lnTo>
                <a:lnTo>
                  <a:pt x="381905" y="232491"/>
                </a:lnTo>
                <a:lnTo>
                  <a:pt x="381298" y="249613"/>
                </a:lnTo>
                <a:lnTo>
                  <a:pt x="372173" y="298540"/>
                </a:lnTo>
                <a:lnTo>
                  <a:pt x="352056" y="342386"/>
                </a:lnTo>
                <a:lnTo>
                  <a:pt x="320898" y="379326"/>
                </a:lnTo>
                <a:lnTo>
                  <a:pt x="278651" y="407534"/>
                </a:lnTo>
                <a:lnTo>
                  <a:pt x="225265" y="425186"/>
                </a:lnTo>
                <a:lnTo>
                  <a:pt x="183463" y="430189"/>
                </a:lnTo>
                <a:lnTo>
                  <a:pt x="160693" y="430457"/>
                </a:lnTo>
                <a:lnTo>
                  <a:pt x="417937" y="430457"/>
                </a:lnTo>
                <a:lnTo>
                  <a:pt x="417937" y="48298"/>
                </a:lnTo>
                <a:close/>
              </a:path>
              <a:path w="417937" h="498919">
                <a:moveTo>
                  <a:pt x="99542" y="413777"/>
                </a:moveTo>
                <a:lnTo>
                  <a:pt x="99541" y="414726"/>
                </a:lnTo>
                <a:lnTo>
                  <a:pt x="99542" y="413777"/>
                </a:lnTo>
                <a:close/>
              </a:path>
              <a:path w="417937" h="498919">
                <a:moveTo>
                  <a:pt x="412937" y="0"/>
                </a:moveTo>
                <a:lnTo>
                  <a:pt x="65447" y="2153"/>
                </a:lnTo>
                <a:lnTo>
                  <a:pt x="19000" y="3858"/>
                </a:lnTo>
                <a:lnTo>
                  <a:pt x="0" y="61394"/>
                </a:lnTo>
                <a:lnTo>
                  <a:pt x="11682" y="61922"/>
                </a:lnTo>
                <a:lnTo>
                  <a:pt x="12966" y="62815"/>
                </a:lnTo>
                <a:lnTo>
                  <a:pt x="20444" y="69457"/>
                </a:lnTo>
                <a:lnTo>
                  <a:pt x="32849" y="80614"/>
                </a:lnTo>
                <a:lnTo>
                  <a:pt x="48649" y="64828"/>
                </a:lnTo>
                <a:lnTo>
                  <a:pt x="45863" y="62149"/>
                </a:lnTo>
                <a:lnTo>
                  <a:pt x="44160" y="60421"/>
                </a:lnTo>
                <a:lnTo>
                  <a:pt x="42219" y="52151"/>
                </a:lnTo>
                <a:lnTo>
                  <a:pt x="55910" y="48298"/>
                </a:lnTo>
                <a:lnTo>
                  <a:pt x="417937" y="48298"/>
                </a:lnTo>
                <a:lnTo>
                  <a:pt x="417937" y="4248"/>
                </a:lnTo>
                <a:lnTo>
                  <a:pt x="412937" y="0"/>
                </a:lnTo>
                <a:close/>
              </a:path>
            </a:pathLst>
          </a:custGeom>
          <a:solidFill>
            <a:srgbClr val="233B77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" name="bk object 22"/>
          <p:cNvSpPr/>
          <p:nvPr/>
        </p:nvSpPr>
        <p:spPr>
          <a:xfrm>
            <a:off x="1" y="6401157"/>
            <a:ext cx="9910587" cy="0"/>
          </a:xfrm>
          <a:custGeom>
            <a:avLst/>
            <a:gdLst/>
            <a:ahLst/>
            <a:cxnLst/>
            <a:rect l="l" t="t" r="r" b="b"/>
            <a:pathLst>
              <a:path w="7559999">
                <a:moveTo>
                  <a:pt x="0" y="0"/>
                </a:moveTo>
                <a:lnTo>
                  <a:pt x="7559999" y="0"/>
                </a:lnTo>
              </a:path>
            </a:pathLst>
          </a:custGeom>
          <a:ln w="35999">
            <a:solidFill>
              <a:srgbClr val="EF7F1A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" name="bk object 23"/>
          <p:cNvSpPr/>
          <p:nvPr/>
        </p:nvSpPr>
        <p:spPr>
          <a:xfrm>
            <a:off x="1" y="1570550"/>
            <a:ext cx="9910587" cy="0"/>
          </a:xfrm>
          <a:custGeom>
            <a:avLst/>
            <a:gdLst/>
            <a:ahLst/>
            <a:cxnLst/>
            <a:rect l="l" t="t" r="r" b="b"/>
            <a:pathLst>
              <a:path w="7559999">
                <a:moveTo>
                  <a:pt x="0" y="0"/>
                </a:moveTo>
                <a:lnTo>
                  <a:pt x="7559999" y="0"/>
                </a:lnTo>
              </a:path>
            </a:pathLst>
          </a:custGeom>
          <a:ln w="35999">
            <a:solidFill>
              <a:srgbClr val="EF7F1A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/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t>11/11/2014</a:t>
            </a:fld>
            <a:endParaRPr lang="en-US" smtClean="0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t>11/11/2014</a:t>
            </a:fld>
            <a:endParaRPr lang="en-US" smtClean="0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1" y="1"/>
            <a:ext cx="9910587" cy="6849663"/>
          </a:xfrm>
          <a:custGeom>
            <a:avLst/>
            <a:gdLst/>
            <a:ahLst/>
            <a:cxnLst/>
            <a:rect l="l" t="t" r="r" b="b"/>
            <a:pathLst>
              <a:path w="7559999" h="7559999">
                <a:moveTo>
                  <a:pt x="0" y="7559999"/>
                </a:moveTo>
                <a:lnTo>
                  <a:pt x="7559999" y="7559999"/>
                </a:lnTo>
                <a:lnTo>
                  <a:pt x="7559999" y="0"/>
                </a:lnTo>
                <a:lnTo>
                  <a:pt x="0" y="0"/>
                </a:lnTo>
                <a:lnTo>
                  <a:pt x="0" y="7559999"/>
                </a:lnTo>
                <a:close/>
              </a:path>
            </a:pathLst>
          </a:custGeom>
          <a:solidFill>
            <a:srgbClr val="FEFEF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716352" y="1000305"/>
            <a:ext cx="8478290" cy="680040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/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785735" y="1888993"/>
            <a:ext cx="8339522" cy="3862780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/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369737" y="6377940"/>
            <a:ext cx="3171517" cy="342900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95550" y="6377940"/>
            <a:ext cx="2279528" cy="342900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t>11/11/2014</a:t>
            </a:fld>
            <a:endParaRPr lang="en-US" smtClean="0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7135916" y="6377940"/>
            <a:ext cx="2279528" cy="342900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/>
    <p:bodyStyle/>
    <p:otherStyle/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eg"/><Relationship Id="rId3" Type="http://schemas.openxmlformats.org/officeDocument/2006/relationships/image" Target="../media/image2.png"/><Relationship Id="rId7" Type="http://schemas.openxmlformats.org/officeDocument/2006/relationships/image" Target="../media/image19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Relationship Id="rId9" Type="http://schemas.openxmlformats.org/officeDocument/2006/relationships/image" Target="../media/image21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9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microsoft.com/office/2007/relationships/hdphoto" Target="../media/hdphoto1.wdp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699853" y="378853"/>
            <a:ext cx="1901454" cy="45934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032061" y="395053"/>
            <a:ext cx="318061" cy="302412"/>
          </a:xfrm>
          <a:custGeom>
            <a:avLst/>
            <a:gdLst/>
            <a:ahLst/>
            <a:cxnLst/>
            <a:rect l="l" t="t" r="r" b="b"/>
            <a:pathLst>
              <a:path w="242623" h="333773">
                <a:moveTo>
                  <a:pt x="17114" y="0"/>
                </a:moveTo>
                <a:lnTo>
                  <a:pt x="0" y="14514"/>
                </a:lnTo>
                <a:lnTo>
                  <a:pt x="52696" y="62476"/>
                </a:lnTo>
                <a:lnTo>
                  <a:pt x="59497" y="68807"/>
                </a:lnTo>
                <a:lnTo>
                  <a:pt x="66189" y="75304"/>
                </a:lnTo>
                <a:lnTo>
                  <a:pt x="66433" y="80889"/>
                </a:lnTo>
                <a:lnTo>
                  <a:pt x="66526" y="331367"/>
                </a:lnTo>
                <a:lnTo>
                  <a:pt x="90133" y="333773"/>
                </a:lnTo>
                <a:lnTo>
                  <a:pt x="90512" y="287660"/>
                </a:lnTo>
                <a:lnTo>
                  <a:pt x="126861" y="264411"/>
                </a:lnTo>
                <a:lnTo>
                  <a:pt x="150823" y="264205"/>
                </a:lnTo>
                <a:lnTo>
                  <a:pt x="162710" y="263200"/>
                </a:lnTo>
                <a:lnTo>
                  <a:pt x="198957" y="249129"/>
                </a:lnTo>
                <a:lnTo>
                  <a:pt x="228741" y="219638"/>
                </a:lnTo>
                <a:lnTo>
                  <a:pt x="242623" y="176225"/>
                </a:lnTo>
                <a:lnTo>
                  <a:pt x="241126" y="158008"/>
                </a:lnTo>
                <a:lnTo>
                  <a:pt x="221039" y="115081"/>
                </a:lnTo>
                <a:lnTo>
                  <a:pt x="188517" y="89135"/>
                </a:lnTo>
                <a:lnTo>
                  <a:pt x="157715" y="79405"/>
                </a:lnTo>
                <a:lnTo>
                  <a:pt x="145829" y="79405"/>
                </a:lnTo>
                <a:lnTo>
                  <a:pt x="138737" y="79142"/>
                </a:lnTo>
                <a:lnTo>
                  <a:pt x="28479" y="10289"/>
                </a:lnTo>
                <a:lnTo>
                  <a:pt x="22386" y="4848"/>
                </a:lnTo>
                <a:lnTo>
                  <a:pt x="17114" y="0"/>
                </a:lnTo>
                <a:close/>
              </a:path>
              <a:path w="242623" h="333773">
                <a:moveTo>
                  <a:pt x="157652" y="79394"/>
                </a:moveTo>
                <a:lnTo>
                  <a:pt x="145829" y="79405"/>
                </a:lnTo>
                <a:lnTo>
                  <a:pt x="157715" y="79405"/>
                </a:lnTo>
                <a:close/>
              </a:path>
            </a:pathLst>
          </a:custGeom>
          <a:solidFill>
            <a:srgbClr val="233B77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736748" y="335042"/>
            <a:ext cx="251898" cy="503157"/>
          </a:xfrm>
          <a:custGeom>
            <a:avLst/>
            <a:gdLst/>
            <a:ahLst/>
            <a:cxnLst/>
            <a:rect l="l" t="t" r="r" b="b"/>
            <a:pathLst>
              <a:path w="192153" h="498927">
                <a:moveTo>
                  <a:pt x="192153" y="0"/>
                </a:moveTo>
                <a:lnTo>
                  <a:pt x="4999" y="7"/>
                </a:lnTo>
                <a:lnTo>
                  <a:pt x="0" y="4255"/>
                </a:lnTo>
                <a:lnTo>
                  <a:pt x="53" y="414599"/>
                </a:lnTo>
                <a:lnTo>
                  <a:pt x="0" y="494682"/>
                </a:lnTo>
                <a:lnTo>
                  <a:pt x="4999" y="498927"/>
                </a:lnTo>
                <a:lnTo>
                  <a:pt x="187030" y="498927"/>
                </a:lnTo>
                <a:lnTo>
                  <a:pt x="192031" y="494682"/>
                </a:lnTo>
                <a:lnTo>
                  <a:pt x="192153" y="0"/>
                </a:lnTo>
                <a:close/>
              </a:path>
              <a:path w="192153" h="498927">
                <a:moveTo>
                  <a:pt x="32" y="413753"/>
                </a:moveTo>
                <a:lnTo>
                  <a:pt x="31" y="414599"/>
                </a:lnTo>
                <a:lnTo>
                  <a:pt x="32" y="413753"/>
                </a:lnTo>
                <a:close/>
              </a:path>
            </a:pathLst>
          </a:custGeom>
          <a:solidFill>
            <a:srgbClr val="233B77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817042" y="395358"/>
            <a:ext cx="137285" cy="330843"/>
          </a:xfrm>
          <a:custGeom>
            <a:avLst/>
            <a:gdLst/>
            <a:ahLst/>
            <a:cxnLst/>
            <a:rect l="l" t="t" r="r" b="b"/>
            <a:pathLst>
              <a:path w="104724" h="365153">
                <a:moveTo>
                  <a:pt x="1621" y="0"/>
                </a:moveTo>
                <a:lnTo>
                  <a:pt x="137" y="2990"/>
                </a:lnTo>
                <a:lnTo>
                  <a:pt x="61" y="286526"/>
                </a:lnTo>
                <a:lnTo>
                  <a:pt x="0" y="360908"/>
                </a:lnTo>
                <a:lnTo>
                  <a:pt x="4999" y="365153"/>
                </a:lnTo>
                <a:lnTo>
                  <a:pt x="99532" y="365153"/>
                </a:lnTo>
                <a:lnTo>
                  <a:pt x="104528" y="360908"/>
                </a:lnTo>
                <a:lnTo>
                  <a:pt x="104724" y="90026"/>
                </a:lnTo>
                <a:lnTo>
                  <a:pt x="104423" y="87014"/>
                </a:lnTo>
                <a:lnTo>
                  <a:pt x="36774" y="21335"/>
                </a:lnTo>
                <a:lnTo>
                  <a:pt x="6889" y="251"/>
                </a:lnTo>
                <a:lnTo>
                  <a:pt x="1621" y="0"/>
                </a:lnTo>
                <a:close/>
              </a:path>
              <a:path w="104724" h="365153">
                <a:moveTo>
                  <a:pt x="26" y="283049"/>
                </a:moveTo>
                <a:lnTo>
                  <a:pt x="24" y="286526"/>
                </a:lnTo>
                <a:lnTo>
                  <a:pt x="26" y="283049"/>
                </a:lnTo>
                <a:close/>
              </a:path>
            </a:pathLst>
          </a:custGeom>
          <a:solidFill>
            <a:srgbClr val="EF7F1A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988648" y="335049"/>
            <a:ext cx="547883" cy="503150"/>
          </a:xfrm>
          <a:custGeom>
            <a:avLst/>
            <a:gdLst/>
            <a:ahLst/>
            <a:cxnLst/>
            <a:rect l="l" t="t" r="r" b="b"/>
            <a:pathLst>
              <a:path w="417937" h="498919">
                <a:moveTo>
                  <a:pt x="123184" y="400276"/>
                </a:moveTo>
                <a:lnTo>
                  <a:pt x="99591" y="403256"/>
                </a:lnTo>
                <a:lnTo>
                  <a:pt x="99563" y="414726"/>
                </a:lnTo>
                <a:lnTo>
                  <a:pt x="99514" y="494675"/>
                </a:lnTo>
                <a:lnTo>
                  <a:pt x="104515" y="498919"/>
                </a:lnTo>
                <a:lnTo>
                  <a:pt x="412937" y="498919"/>
                </a:lnTo>
                <a:lnTo>
                  <a:pt x="417937" y="494675"/>
                </a:lnTo>
                <a:lnTo>
                  <a:pt x="417937" y="430457"/>
                </a:lnTo>
                <a:lnTo>
                  <a:pt x="160693" y="430457"/>
                </a:lnTo>
                <a:lnTo>
                  <a:pt x="136674" y="429147"/>
                </a:lnTo>
                <a:lnTo>
                  <a:pt x="125879" y="422352"/>
                </a:lnTo>
                <a:lnTo>
                  <a:pt x="123173" y="408301"/>
                </a:lnTo>
                <a:lnTo>
                  <a:pt x="123184" y="400276"/>
                </a:lnTo>
                <a:close/>
              </a:path>
              <a:path w="417937" h="498919">
                <a:moveTo>
                  <a:pt x="417937" y="48298"/>
                </a:moveTo>
                <a:lnTo>
                  <a:pt x="55910" y="48298"/>
                </a:lnTo>
                <a:lnTo>
                  <a:pt x="195912" y="48498"/>
                </a:lnTo>
                <a:lnTo>
                  <a:pt x="210625" y="49003"/>
                </a:lnTo>
                <a:lnTo>
                  <a:pt x="253165" y="57799"/>
                </a:lnTo>
                <a:lnTo>
                  <a:pt x="292111" y="76343"/>
                </a:lnTo>
                <a:lnTo>
                  <a:pt x="325929" y="103124"/>
                </a:lnTo>
                <a:lnTo>
                  <a:pt x="353084" y="136632"/>
                </a:lnTo>
                <a:lnTo>
                  <a:pt x="372039" y="175356"/>
                </a:lnTo>
                <a:lnTo>
                  <a:pt x="381260" y="217785"/>
                </a:lnTo>
                <a:lnTo>
                  <a:pt x="381905" y="232491"/>
                </a:lnTo>
                <a:lnTo>
                  <a:pt x="381298" y="249613"/>
                </a:lnTo>
                <a:lnTo>
                  <a:pt x="372173" y="298540"/>
                </a:lnTo>
                <a:lnTo>
                  <a:pt x="352056" y="342386"/>
                </a:lnTo>
                <a:lnTo>
                  <a:pt x="320898" y="379326"/>
                </a:lnTo>
                <a:lnTo>
                  <a:pt x="278651" y="407534"/>
                </a:lnTo>
                <a:lnTo>
                  <a:pt x="225265" y="425186"/>
                </a:lnTo>
                <a:lnTo>
                  <a:pt x="183463" y="430189"/>
                </a:lnTo>
                <a:lnTo>
                  <a:pt x="160693" y="430457"/>
                </a:lnTo>
                <a:lnTo>
                  <a:pt x="417937" y="430457"/>
                </a:lnTo>
                <a:lnTo>
                  <a:pt x="417937" y="48298"/>
                </a:lnTo>
                <a:close/>
              </a:path>
              <a:path w="417937" h="498919">
                <a:moveTo>
                  <a:pt x="99542" y="413777"/>
                </a:moveTo>
                <a:lnTo>
                  <a:pt x="99541" y="414726"/>
                </a:lnTo>
                <a:lnTo>
                  <a:pt x="99542" y="413777"/>
                </a:lnTo>
                <a:close/>
              </a:path>
              <a:path w="417937" h="498919">
                <a:moveTo>
                  <a:pt x="412937" y="0"/>
                </a:moveTo>
                <a:lnTo>
                  <a:pt x="65447" y="2153"/>
                </a:lnTo>
                <a:lnTo>
                  <a:pt x="19000" y="3858"/>
                </a:lnTo>
                <a:lnTo>
                  <a:pt x="0" y="61394"/>
                </a:lnTo>
                <a:lnTo>
                  <a:pt x="11682" y="61922"/>
                </a:lnTo>
                <a:lnTo>
                  <a:pt x="12966" y="62815"/>
                </a:lnTo>
                <a:lnTo>
                  <a:pt x="20444" y="69457"/>
                </a:lnTo>
                <a:lnTo>
                  <a:pt x="32849" y="80614"/>
                </a:lnTo>
                <a:lnTo>
                  <a:pt x="48649" y="64828"/>
                </a:lnTo>
                <a:lnTo>
                  <a:pt x="45863" y="62149"/>
                </a:lnTo>
                <a:lnTo>
                  <a:pt x="44160" y="60421"/>
                </a:lnTo>
                <a:lnTo>
                  <a:pt x="42219" y="52151"/>
                </a:lnTo>
                <a:lnTo>
                  <a:pt x="55910" y="48298"/>
                </a:lnTo>
                <a:lnTo>
                  <a:pt x="417937" y="48298"/>
                </a:lnTo>
                <a:lnTo>
                  <a:pt x="417937" y="4248"/>
                </a:lnTo>
                <a:lnTo>
                  <a:pt x="412937" y="0"/>
                </a:lnTo>
                <a:close/>
              </a:path>
            </a:pathLst>
          </a:custGeom>
          <a:solidFill>
            <a:srgbClr val="233B77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pic>
        <p:nvPicPr>
          <p:cNvPr id="1026" name="Picture 2" descr="\\1C-SERVER\Dox\КомОтдел\Наташа\инд парк челны\фото для главной страницы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549" y="1295400"/>
            <a:ext cx="9922646" cy="3276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98" y="6400800"/>
            <a:ext cx="9905999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549" y="4800600"/>
            <a:ext cx="9906000" cy="478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78514"/>
            <a:ext cx="9906000" cy="478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1262589" y="4866901"/>
            <a:ext cx="731815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ИНДУСТРИАЛЬНЫЙ ПАРК «ЧЕЛНЫ»</a:t>
            </a:r>
            <a:endParaRPr lang="ru-RU" sz="2800" b="1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033286" y="5486400"/>
            <a:ext cx="384497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tx2"/>
                </a:solidFill>
              </a:rPr>
              <a:t>+7(8552)34-99-91, 74-73-88</a:t>
            </a:r>
          </a:p>
          <a:p>
            <a:pPr algn="ctr"/>
            <a:r>
              <a:rPr lang="en-US" sz="2000" b="1" u="sng" dirty="0" smtClean="0">
                <a:solidFill>
                  <a:schemeClr val="tx2"/>
                </a:solidFill>
              </a:rPr>
              <a:t>www.Ipchelny.ru</a:t>
            </a:r>
            <a:endParaRPr lang="ru-RU" sz="20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3733211" y="6367790"/>
            <a:ext cx="237691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 smtClean="0">
                <a:solidFill>
                  <a:schemeClr val="bg1"/>
                </a:solidFill>
              </a:rPr>
              <a:t>г. Набережные Челны</a:t>
            </a:r>
          </a:p>
          <a:p>
            <a:pPr algn="ctr"/>
            <a:r>
              <a:rPr lang="ru-RU" sz="1400" dirty="0" smtClean="0">
                <a:solidFill>
                  <a:schemeClr val="bg1"/>
                </a:solidFill>
              </a:rPr>
              <a:t>2014 г.</a:t>
            </a:r>
            <a:endParaRPr lang="ru-RU" sz="1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/>
          <p:nvPr/>
        </p:nvSpPr>
        <p:spPr>
          <a:xfrm>
            <a:off x="1699853" y="378853"/>
            <a:ext cx="1901454" cy="46328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032061" y="395053"/>
            <a:ext cx="318061" cy="302412"/>
          </a:xfrm>
          <a:custGeom>
            <a:avLst/>
            <a:gdLst/>
            <a:ahLst/>
            <a:cxnLst/>
            <a:rect l="l" t="t" r="r" b="b"/>
            <a:pathLst>
              <a:path w="242623" h="333773">
                <a:moveTo>
                  <a:pt x="17114" y="0"/>
                </a:moveTo>
                <a:lnTo>
                  <a:pt x="0" y="14514"/>
                </a:lnTo>
                <a:lnTo>
                  <a:pt x="52696" y="62476"/>
                </a:lnTo>
                <a:lnTo>
                  <a:pt x="59497" y="68807"/>
                </a:lnTo>
                <a:lnTo>
                  <a:pt x="66189" y="75304"/>
                </a:lnTo>
                <a:lnTo>
                  <a:pt x="66433" y="80889"/>
                </a:lnTo>
                <a:lnTo>
                  <a:pt x="66526" y="331367"/>
                </a:lnTo>
                <a:lnTo>
                  <a:pt x="90133" y="333773"/>
                </a:lnTo>
                <a:lnTo>
                  <a:pt x="90512" y="287660"/>
                </a:lnTo>
                <a:lnTo>
                  <a:pt x="126861" y="264411"/>
                </a:lnTo>
                <a:lnTo>
                  <a:pt x="150823" y="264205"/>
                </a:lnTo>
                <a:lnTo>
                  <a:pt x="162710" y="263200"/>
                </a:lnTo>
                <a:lnTo>
                  <a:pt x="198957" y="249129"/>
                </a:lnTo>
                <a:lnTo>
                  <a:pt x="228741" y="219638"/>
                </a:lnTo>
                <a:lnTo>
                  <a:pt x="242623" y="176225"/>
                </a:lnTo>
                <a:lnTo>
                  <a:pt x="241126" y="158008"/>
                </a:lnTo>
                <a:lnTo>
                  <a:pt x="221039" y="115081"/>
                </a:lnTo>
                <a:lnTo>
                  <a:pt x="188517" y="89135"/>
                </a:lnTo>
                <a:lnTo>
                  <a:pt x="157715" y="79405"/>
                </a:lnTo>
                <a:lnTo>
                  <a:pt x="145829" y="79405"/>
                </a:lnTo>
                <a:lnTo>
                  <a:pt x="138737" y="79142"/>
                </a:lnTo>
                <a:lnTo>
                  <a:pt x="28479" y="10289"/>
                </a:lnTo>
                <a:lnTo>
                  <a:pt x="22386" y="4848"/>
                </a:lnTo>
                <a:lnTo>
                  <a:pt x="17114" y="0"/>
                </a:lnTo>
                <a:close/>
              </a:path>
              <a:path w="242623" h="333773">
                <a:moveTo>
                  <a:pt x="157652" y="79394"/>
                </a:moveTo>
                <a:lnTo>
                  <a:pt x="145829" y="79405"/>
                </a:lnTo>
                <a:lnTo>
                  <a:pt x="157715" y="79405"/>
                </a:lnTo>
                <a:close/>
              </a:path>
            </a:pathLst>
          </a:custGeom>
          <a:solidFill>
            <a:srgbClr val="233B77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736748" y="335043"/>
            <a:ext cx="251898" cy="507096"/>
          </a:xfrm>
          <a:custGeom>
            <a:avLst/>
            <a:gdLst/>
            <a:ahLst/>
            <a:cxnLst/>
            <a:rect l="l" t="t" r="r" b="b"/>
            <a:pathLst>
              <a:path w="192153" h="498927">
                <a:moveTo>
                  <a:pt x="192153" y="0"/>
                </a:moveTo>
                <a:lnTo>
                  <a:pt x="4999" y="7"/>
                </a:lnTo>
                <a:lnTo>
                  <a:pt x="0" y="4255"/>
                </a:lnTo>
                <a:lnTo>
                  <a:pt x="53" y="414599"/>
                </a:lnTo>
                <a:lnTo>
                  <a:pt x="0" y="494682"/>
                </a:lnTo>
                <a:lnTo>
                  <a:pt x="4999" y="498927"/>
                </a:lnTo>
                <a:lnTo>
                  <a:pt x="187030" y="498927"/>
                </a:lnTo>
                <a:lnTo>
                  <a:pt x="192031" y="494682"/>
                </a:lnTo>
                <a:lnTo>
                  <a:pt x="192153" y="0"/>
                </a:lnTo>
                <a:close/>
              </a:path>
              <a:path w="192153" h="498927">
                <a:moveTo>
                  <a:pt x="32" y="413753"/>
                </a:moveTo>
                <a:lnTo>
                  <a:pt x="31" y="414599"/>
                </a:lnTo>
                <a:lnTo>
                  <a:pt x="32" y="413753"/>
                </a:lnTo>
                <a:close/>
              </a:path>
            </a:pathLst>
          </a:custGeom>
          <a:solidFill>
            <a:srgbClr val="233B77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817042" y="395358"/>
            <a:ext cx="137285" cy="330843"/>
          </a:xfrm>
          <a:custGeom>
            <a:avLst/>
            <a:gdLst/>
            <a:ahLst/>
            <a:cxnLst/>
            <a:rect l="l" t="t" r="r" b="b"/>
            <a:pathLst>
              <a:path w="104724" h="365153">
                <a:moveTo>
                  <a:pt x="1621" y="0"/>
                </a:moveTo>
                <a:lnTo>
                  <a:pt x="137" y="2990"/>
                </a:lnTo>
                <a:lnTo>
                  <a:pt x="61" y="286526"/>
                </a:lnTo>
                <a:lnTo>
                  <a:pt x="0" y="360908"/>
                </a:lnTo>
                <a:lnTo>
                  <a:pt x="4999" y="365153"/>
                </a:lnTo>
                <a:lnTo>
                  <a:pt x="99532" y="365153"/>
                </a:lnTo>
                <a:lnTo>
                  <a:pt x="104528" y="360908"/>
                </a:lnTo>
                <a:lnTo>
                  <a:pt x="104724" y="90026"/>
                </a:lnTo>
                <a:lnTo>
                  <a:pt x="104423" y="87014"/>
                </a:lnTo>
                <a:lnTo>
                  <a:pt x="36774" y="21335"/>
                </a:lnTo>
                <a:lnTo>
                  <a:pt x="6889" y="251"/>
                </a:lnTo>
                <a:lnTo>
                  <a:pt x="1621" y="0"/>
                </a:lnTo>
                <a:close/>
              </a:path>
              <a:path w="104724" h="365153">
                <a:moveTo>
                  <a:pt x="26" y="283049"/>
                </a:moveTo>
                <a:lnTo>
                  <a:pt x="24" y="286526"/>
                </a:lnTo>
                <a:lnTo>
                  <a:pt x="26" y="283049"/>
                </a:lnTo>
                <a:close/>
              </a:path>
            </a:pathLst>
          </a:custGeom>
          <a:solidFill>
            <a:srgbClr val="EF7F1A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988648" y="335049"/>
            <a:ext cx="547883" cy="507090"/>
          </a:xfrm>
          <a:custGeom>
            <a:avLst/>
            <a:gdLst/>
            <a:ahLst/>
            <a:cxnLst/>
            <a:rect l="l" t="t" r="r" b="b"/>
            <a:pathLst>
              <a:path w="417937" h="498919">
                <a:moveTo>
                  <a:pt x="123184" y="400276"/>
                </a:moveTo>
                <a:lnTo>
                  <a:pt x="99591" y="403256"/>
                </a:lnTo>
                <a:lnTo>
                  <a:pt x="99563" y="414726"/>
                </a:lnTo>
                <a:lnTo>
                  <a:pt x="99514" y="494675"/>
                </a:lnTo>
                <a:lnTo>
                  <a:pt x="104515" y="498919"/>
                </a:lnTo>
                <a:lnTo>
                  <a:pt x="412937" y="498919"/>
                </a:lnTo>
                <a:lnTo>
                  <a:pt x="417937" y="494675"/>
                </a:lnTo>
                <a:lnTo>
                  <a:pt x="417937" y="430457"/>
                </a:lnTo>
                <a:lnTo>
                  <a:pt x="160693" y="430457"/>
                </a:lnTo>
                <a:lnTo>
                  <a:pt x="136674" y="429147"/>
                </a:lnTo>
                <a:lnTo>
                  <a:pt x="125879" y="422352"/>
                </a:lnTo>
                <a:lnTo>
                  <a:pt x="123173" y="408301"/>
                </a:lnTo>
                <a:lnTo>
                  <a:pt x="123184" y="400276"/>
                </a:lnTo>
                <a:close/>
              </a:path>
              <a:path w="417937" h="498919">
                <a:moveTo>
                  <a:pt x="417937" y="48298"/>
                </a:moveTo>
                <a:lnTo>
                  <a:pt x="55910" y="48298"/>
                </a:lnTo>
                <a:lnTo>
                  <a:pt x="195912" y="48498"/>
                </a:lnTo>
                <a:lnTo>
                  <a:pt x="210625" y="49003"/>
                </a:lnTo>
                <a:lnTo>
                  <a:pt x="253165" y="57799"/>
                </a:lnTo>
                <a:lnTo>
                  <a:pt x="292111" y="76343"/>
                </a:lnTo>
                <a:lnTo>
                  <a:pt x="325929" y="103124"/>
                </a:lnTo>
                <a:lnTo>
                  <a:pt x="353084" y="136632"/>
                </a:lnTo>
                <a:lnTo>
                  <a:pt x="372039" y="175356"/>
                </a:lnTo>
                <a:lnTo>
                  <a:pt x="381260" y="217785"/>
                </a:lnTo>
                <a:lnTo>
                  <a:pt x="381905" y="232491"/>
                </a:lnTo>
                <a:lnTo>
                  <a:pt x="381298" y="249613"/>
                </a:lnTo>
                <a:lnTo>
                  <a:pt x="372173" y="298540"/>
                </a:lnTo>
                <a:lnTo>
                  <a:pt x="352056" y="342386"/>
                </a:lnTo>
                <a:lnTo>
                  <a:pt x="320898" y="379326"/>
                </a:lnTo>
                <a:lnTo>
                  <a:pt x="278651" y="407534"/>
                </a:lnTo>
                <a:lnTo>
                  <a:pt x="225265" y="425186"/>
                </a:lnTo>
                <a:lnTo>
                  <a:pt x="183463" y="430189"/>
                </a:lnTo>
                <a:lnTo>
                  <a:pt x="160693" y="430457"/>
                </a:lnTo>
                <a:lnTo>
                  <a:pt x="417937" y="430457"/>
                </a:lnTo>
                <a:lnTo>
                  <a:pt x="417937" y="48298"/>
                </a:lnTo>
                <a:close/>
              </a:path>
              <a:path w="417937" h="498919">
                <a:moveTo>
                  <a:pt x="99542" y="413777"/>
                </a:moveTo>
                <a:lnTo>
                  <a:pt x="99541" y="414726"/>
                </a:lnTo>
                <a:lnTo>
                  <a:pt x="99542" y="413777"/>
                </a:lnTo>
                <a:close/>
              </a:path>
              <a:path w="417937" h="498919">
                <a:moveTo>
                  <a:pt x="412937" y="0"/>
                </a:moveTo>
                <a:lnTo>
                  <a:pt x="65447" y="2153"/>
                </a:lnTo>
                <a:lnTo>
                  <a:pt x="19000" y="3858"/>
                </a:lnTo>
                <a:lnTo>
                  <a:pt x="0" y="61394"/>
                </a:lnTo>
                <a:lnTo>
                  <a:pt x="11682" y="61922"/>
                </a:lnTo>
                <a:lnTo>
                  <a:pt x="12966" y="62815"/>
                </a:lnTo>
                <a:lnTo>
                  <a:pt x="20444" y="69457"/>
                </a:lnTo>
                <a:lnTo>
                  <a:pt x="32849" y="80614"/>
                </a:lnTo>
                <a:lnTo>
                  <a:pt x="48649" y="64828"/>
                </a:lnTo>
                <a:lnTo>
                  <a:pt x="45863" y="62149"/>
                </a:lnTo>
                <a:lnTo>
                  <a:pt x="44160" y="60421"/>
                </a:lnTo>
                <a:lnTo>
                  <a:pt x="42219" y="52151"/>
                </a:lnTo>
                <a:lnTo>
                  <a:pt x="55910" y="48298"/>
                </a:lnTo>
                <a:lnTo>
                  <a:pt x="417937" y="48298"/>
                </a:lnTo>
                <a:lnTo>
                  <a:pt x="417937" y="4248"/>
                </a:lnTo>
                <a:lnTo>
                  <a:pt x="412937" y="0"/>
                </a:lnTo>
                <a:close/>
              </a:path>
            </a:pathLst>
          </a:custGeom>
          <a:solidFill>
            <a:srgbClr val="233B77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152400" y="1578745"/>
            <a:ext cx="9910587" cy="0"/>
          </a:xfrm>
          <a:custGeom>
            <a:avLst/>
            <a:gdLst/>
            <a:ahLst/>
            <a:cxnLst/>
            <a:rect l="l" t="t" r="r" b="b"/>
            <a:pathLst>
              <a:path w="7559999">
                <a:moveTo>
                  <a:pt x="0" y="0"/>
                </a:moveTo>
                <a:lnTo>
                  <a:pt x="7559999" y="0"/>
                </a:lnTo>
              </a:path>
            </a:pathLst>
          </a:custGeom>
          <a:ln w="35999">
            <a:solidFill>
              <a:srgbClr val="EF7F1A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graphicFrame>
        <p:nvGraphicFramePr>
          <p:cNvPr id="13" name="object 2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21190842"/>
              </p:ext>
            </p:extLst>
          </p:nvPr>
        </p:nvGraphicFramePr>
        <p:xfrm>
          <a:off x="457200" y="2286003"/>
          <a:ext cx="8901686" cy="3276596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429000"/>
                <a:gridCol w="914400"/>
                <a:gridCol w="914400"/>
                <a:gridCol w="914400"/>
                <a:gridCol w="914400"/>
                <a:gridCol w="914400"/>
                <a:gridCol w="900686"/>
              </a:tblGrid>
              <a:tr h="364068">
                <a:tc gridSpan="7">
                  <a:txBody>
                    <a:bodyPr/>
                    <a:lstStyle/>
                    <a:p>
                      <a:pPr marL="163830" algn="ctr">
                        <a:lnSpc>
                          <a:spcPct val="100000"/>
                        </a:lnSpc>
                      </a:pPr>
                      <a:r>
                        <a:rPr lang="ru-RU" sz="1200" b="1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Arial"/>
                          <a:cs typeface="Arial"/>
                        </a:rPr>
                        <a:t>Предполагаемые нагрузки Индустриального парка</a:t>
                      </a:r>
                      <a:r>
                        <a:rPr lang="ru-RU" sz="1200" b="1" baseline="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Arial"/>
                          <a:cs typeface="Arial"/>
                        </a:rPr>
                        <a:t> «Челны» по этапам</a:t>
                      </a:r>
                      <a:endParaRPr sz="1200" b="1" dirty="0">
                        <a:solidFill>
                          <a:schemeClr val="bg2">
                            <a:lumMod val="10000"/>
                          </a:schemeClr>
                        </a:solidFill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2743">
                      <a:solidFill>
                        <a:srgbClr val="5B5B5B"/>
                      </a:solidFill>
                      <a:prstDash val="solid"/>
                    </a:lnL>
                    <a:lnR w="2743" cap="flat" cmpd="sng" algn="ctr">
                      <a:solidFill>
                        <a:srgbClr val="5B5B5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743">
                      <a:solidFill>
                        <a:srgbClr val="5B5B5B"/>
                      </a:solidFill>
                      <a:prstDash val="solid"/>
                    </a:lnT>
                    <a:lnB w="2743" cap="flat" cmpd="sng" algn="ctr">
                      <a:solidFill>
                        <a:srgbClr val="5B5B5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73AD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6985" algn="ctr">
                        <a:lnSpc>
                          <a:spcPct val="100000"/>
                        </a:lnSpc>
                      </a:pPr>
                      <a:endParaRPr sz="1100" b="1" dirty="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2743" cap="flat" cmpd="sng" algn="ctr">
                      <a:solidFill>
                        <a:srgbClr val="5B5B5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743" cap="flat" cmpd="sng" algn="ctr">
                      <a:solidFill>
                        <a:srgbClr val="5B5B5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743">
                      <a:solidFill>
                        <a:srgbClr val="5B5B5B"/>
                      </a:solidFill>
                      <a:prstDash val="solid"/>
                    </a:lnT>
                    <a:lnB w="2743">
                      <a:solidFill>
                        <a:srgbClr val="5B5B5B"/>
                      </a:solidFill>
                      <a:prstDash val="solid"/>
                    </a:lnB>
                    <a:solidFill>
                      <a:srgbClr val="BD73AD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6985" algn="ctr">
                        <a:lnSpc>
                          <a:spcPct val="100000"/>
                        </a:lnSpc>
                      </a:pPr>
                      <a:endParaRPr sz="1100" b="1" dirty="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2743" cap="flat" cmpd="sng" algn="ctr">
                      <a:solidFill>
                        <a:srgbClr val="5B5B5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743" cap="flat" cmpd="sng" algn="ctr">
                      <a:solidFill>
                        <a:srgbClr val="5B5B5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743">
                      <a:solidFill>
                        <a:srgbClr val="5B5B5B"/>
                      </a:solidFill>
                      <a:prstDash val="solid"/>
                    </a:lnT>
                    <a:lnB w="2743">
                      <a:solidFill>
                        <a:srgbClr val="5B5B5B"/>
                      </a:solidFill>
                      <a:prstDash val="solid"/>
                    </a:lnB>
                    <a:solidFill>
                      <a:srgbClr val="BD73AD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6985" algn="ctr">
                        <a:lnSpc>
                          <a:spcPct val="100000"/>
                        </a:lnSpc>
                      </a:pPr>
                      <a:endParaRPr sz="1100" b="1" dirty="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2743" cap="flat" cmpd="sng" algn="ctr">
                      <a:solidFill>
                        <a:srgbClr val="5B5B5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743" cap="flat" cmpd="sng" algn="ctr">
                      <a:solidFill>
                        <a:srgbClr val="5B5B5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743">
                      <a:solidFill>
                        <a:srgbClr val="5B5B5B"/>
                      </a:solidFill>
                      <a:prstDash val="solid"/>
                    </a:lnT>
                    <a:lnB w="2743">
                      <a:solidFill>
                        <a:srgbClr val="5B5B5B"/>
                      </a:solidFill>
                      <a:prstDash val="solid"/>
                    </a:lnB>
                    <a:solidFill>
                      <a:srgbClr val="BD73AD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6985" algn="ctr">
                        <a:lnSpc>
                          <a:spcPct val="100000"/>
                        </a:lnSpc>
                      </a:pPr>
                      <a:endParaRPr sz="1100" b="1" dirty="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2743" cap="flat" cmpd="sng" algn="ctr">
                      <a:solidFill>
                        <a:srgbClr val="5B5B5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743" cap="flat" cmpd="sng" algn="ctr">
                      <a:solidFill>
                        <a:srgbClr val="5B5B5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743">
                      <a:solidFill>
                        <a:srgbClr val="5B5B5B"/>
                      </a:solidFill>
                      <a:prstDash val="solid"/>
                    </a:lnT>
                    <a:lnB w="2743">
                      <a:solidFill>
                        <a:srgbClr val="5B5B5B"/>
                      </a:solidFill>
                      <a:prstDash val="solid"/>
                    </a:lnB>
                    <a:solidFill>
                      <a:srgbClr val="BD73AD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6985" algn="ctr">
                        <a:lnSpc>
                          <a:spcPct val="100000"/>
                        </a:lnSpc>
                      </a:pPr>
                      <a:endParaRPr sz="1100" b="1" dirty="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2743" cap="flat" cmpd="sng" algn="ctr">
                      <a:solidFill>
                        <a:srgbClr val="5B5B5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743" cap="flat" cmpd="sng" algn="ctr">
                      <a:solidFill>
                        <a:srgbClr val="5B5B5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743">
                      <a:solidFill>
                        <a:srgbClr val="5B5B5B"/>
                      </a:solidFill>
                      <a:prstDash val="solid"/>
                    </a:lnT>
                    <a:lnB w="2743">
                      <a:solidFill>
                        <a:srgbClr val="5B5B5B"/>
                      </a:solidFill>
                      <a:prstDash val="solid"/>
                    </a:lnB>
                    <a:solidFill>
                      <a:srgbClr val="BD73AD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132080">
                        <a:lnSpc>
                          <a:spcPct val="100000"/>
                        </a:lnSpc>
                      </a:pPr>
                      <a:endParaRPr sz="1100" b="1" dirty="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2743" cap="flat" cmpd="sng" algn="ctr">
                      <a:solidFill>
                        <a:srgbClr val="5B5B5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743">
                      <a:solidFill>
                        <a:srgbClr val="5B5B5B"/>
                      </a:solidFill>
                      <a:prstDash val="solid"/>
                    </a:lnR>
                    <a:lnT w="2743">
                      <a:solidFill>
                        <a:srgbClr val="5B5B5B"/>
                      </a:solidFill>
                      <a:prstDash val="solid"/>
                    </a:lnT>
                    <a:lnB w="2743">
                      <a:solidFill>
                        <a:srgbClr val="5B5B5B"/>
                      </a:solidFill>
                      <a:prstDash val="solid"/>
                    </a:lnB>
                    <a:solidFill>
                      <a:srgbClr val="BD73AD"/>
                    </a:solidFill>
                  </a:tcPr>
                </a:tc>
              </a:tr>
              <a:tr h="364068">
                <a:tc>
                  <a:txBody>
                    <a:bodyPr/>
                    <a:lstStyle/>
                    <a:p>
                      <a:pPr marL="163830">
                        <a:lnSpc>
                          <a:spcPct val="100000"/>
                        </a:lnSpc>
                      </a:pPr>
                      <a:r>
                        <a:rPr sz="1100" b="1" dirty="0" smtClean="0">
                          <a:solidFill>
                            <a:srgbClr val="2B2A29"/>
                          </a:solidFill>
                          <a:latin typeface="Arial"/>
                          <a:cs typeface="Arial"/>
                        </a:rPr>
                        <a:t>Э</a:t>
                      </a:r>
                      <a:r>
                        <a:rPr sz="1100" b="1" spc="-45" dirty="0" smtClean="0">
                          <a:solidFill>
                            <a:srgbClr val="2B2A29"/>
                          </a:solidFill>
                          <a:latin typeface="Arial"/>
                          <a:cs typeface="Arial"/>
                        </a:rPr>
                        <a:t>Т</a:t>
                      </a:r>
                      <a:r>
                        <a:rPr sz="1100" b="1" spc="-15" dirty="0" smtClean="0">
                          <a:solidFill>
                            <a:srgbClr val="2B2A29"/>
                          </a:solidFill>
                          <a:latin typeface="Arial"/>
                          <a:cs typeface="Arial"/>
                        </a:rPr>
                        <a:t>А</a:t>
                      </a:r>
                      <a:r>
                        <a:rPr sz="1100" b="1" spc="0" dirty="0" smtClean="0">
                          <a:solidFill>
                            <a:srgbClr val="2B2A29"/>
                          </a:solidFill>
                          <a:latin typeface="Arial"/>
                          <a:cs typeface="Arial"/>
                        </a:rPr>
                        <a:t>П №</a:t>
                      </a:r>
                      <a:endParaRPr sz="1100" b="1" dirty="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2743">
                      <a:solidFill>
                        <a:srgbClr val="5B5B5B"/>
                      </a:solidFill>
                      <a:prstDash val="solid"/>
                    </a:lnL>
                    <a:lnR w="2743">
                      <a:solidFill>
                        <a:srgbClr val="5B5B5B"/>
                      </a:solidFill>
                      <a:prstDash val="solid"/>
                    </a:lnR>
                    <a:lnT w="2743" cap="flat" cmpd="sng" algn="ctr">
                      <a:solidFill>
                        <a:srgbClr val="5B5B5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743">
                      <a:solidFill>
                        <a:srgbClr val="5B5B5B"/>
                      </a:solidFill>
                      <a:prstDash val="solid"/>
                    </a:lnB>
                    <a:solidFill>
                      <a:srgbClr val="BD73AD"/>
                    </a:solidFill>
                  </a:tcPr>
                </a:tc>
                <a:tc>
                  <a:txBody>
                    <a:bodyPr/>
                    <a:lstStyle/>
                    <a:p>
                      <a:pPr marL="6985" algn="ctr">
                        <a:lnSpc>
                          <a:spcPct val="100000"/>
                        </a:lnSpc>
                      </a:pPr>
                      <a:r>
                        <a:rPr sz="1100" b="1" dirty="0" smtClean="0">
                          <a:solidFill>
                            <a:srgbClr val="2B2A29"/>
                          </a:solidFill>
                          <a:latin typeface="Arial"/>
                          <a:cs typeface="Arial"/>
                        </a:rPr>
                        <a:t>1</a:t>
                      </a:r>
                      <a:endParaRPr sz="1100" b="1" dirty="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2743">
                      <a:solidFill>
                        <a:srgbClr val="5B5B5B"/>
                      </a:solidFill>
                      <a:prstDash val="solid"/>
                    </a:lnL>
                    <a:lnR w="2743">
                      <a:solidFill>
                        <a:srgbClr val="5B5B5B"/>
                      </a:solidFill>
                      <a:prstDash val="solid"/>
                    </a:lnR>
                    <a:lnT w="2743" cap="flat" cmpd="sng" algn="ctr">
                      <a:solidFill>
                        <a:srgbClr val="5B5B5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743">
                      <a:solidFill>
                        <a:srgbClr val="5B5B5B"/>
                      </a:solidFill>
                      <a:prstDash val="solid"/>
                    </a:lnB>
                    <a:solidFill>
                      <a:srgbClr val="BD73AD"/>
                    </a:solidFill>
                  </a:tcPr>
                </a:tc>
                <a:tc>
                  <a:txBody>
                    <a:bodyPr/>
                    <a:lstStyle/>
                    <a:p>
                      <a:pPr marL="6985" algn="ctr">
                        <a:lnSpc>
                          <a:spcPct val="100000"/>
                        </a:lnSpc>
                      </a:pPr>
                      <a:r>
                        <a:rPr sz="1100" b="1" dirty="0" smtClean="0">
                          <a:solidFill>
                            <a:srgbClr val="2B2A29"/>
                          </a:solidFill>
                          <a:latin typeface="Arial"/>
                          <a:cs typeface="Arial"/>
                        </a:rPr>
                        <a:t>2</a:t>
                      </a:r>
                      <a:endParaRPr sz="1100" b="1" dirty="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2743">
                      <a:solidFill>
                        <a:srgbClr val="5B5B5B"/>
                      </a:solidFill>
                      <a:prstDash val="solid"/>
                    </a:lnL>
                    <a:lnR w="2743">
                      <a:solidFill>
                        <a:srgbClr val="5B5B5B"/>
                      </a:solidFill>
                      <a:prstDash val="solid"/>
                    </a:lnR>
                    <a:lnT w="2743" cap="flat" cmpd="sng" algn="ctr">
                      <a:solidFill>
                        <a:srgbClr val="5B5B5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743">
                      <a:solidFill>
                        <a:srgbClr val="5B5B5B"/>
                      </a:solidFill>
                      <a:prstDash val="solid"/>
                    </a:lnB>
                    <a:solidFill>
                      <a:srgbClr val="BD73AD"/>
                    </a:solidFill>
                  </a:tcPr>
                </a:tc>
                <a:tc>
                  <a:txBody>
                    <a:bodyPr/>
                    <a:lstStyle/>
                    <a:p>
                      <a:pPr marL="6985" algn="ctr">
                        <a:lnSpc>
                          <a:spcPct val="100000"/>
                        </a:lnSpc>
                      </a:pPr>
                      <a:r>
                        <a:rPr sz="1100" b="1" dirty="0" smtClean="0">
                          <a:solidFill>
                            <a:srgbClr val="2B2A29"/>
                          </a:solidFill>
                          <a:latin typeface="Arial"/>
                          <a:cs typeface="Arial"/>
                        </a:rPr>
                        <a:t>3</a:t>
                      </a:r>
                      <a:endParaRPr sz="1100" b="1" dirty="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2743">
                      <a:solidFill>
                        <a:srgbClr val="5B5B5B"/>
                      </a:solidFill>
                      <a:prstDash val="solid"/>
                    </a:lnL>
                    <a:lnR w="2743">
                      <a:solidFill>
                        <a:srgbClr val="5B5B5B"/>
                      </a:solidFill>
                      <a:prstDash val="solid"/>
                    </a:lnR>
                    <a:lnT w="2743" cap="flat" cmpd="sng" algn="ctr">
                      <a:solidFill>
                        <a:srgbClr val="5B5B5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743">
                      <a:solidFill>
                        <a:srgbClr val="5B5B5B"/>
                      </a:solidFill>
                      <a:prstDash val="solid"/>
                    </a:lnB>
                    <a:solidFill>
                      <a:srgbClr val="BD73AD"/>
                    </a:solidFill>
                  </a:tcPr>
                </a:tc>
                <a:tc>
                  <a:txBody>
                    <a:bodyPr/>
                    <a:lstStyle/>
                    <a:p>
                      <a:pPr marL="6985" algn="ctr">
                        <a:lnSpc>
                          <a:spcPct val="100000"/>
                        </a:lnSpc>
                      </a:pPr>
                      <a:r>
                        <a:rPr sz="1100" b="1" dirty="0" smtClean="0">
                          <a:solidFill>
                            <a:srgbClr val="2B2A29"/>
                          </a:solidFill>
                          <a:latin typeface="Arial"/>
                          <a:cs typeface="Arial"/>
                        </a:rPr>
                        <a:t>4</a:t>
                      </a:r>
                      <a:endParaRPr sz="1100" b="1" dirty="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2743">
                      <a:solidFill>
                        <a:srgbClr val="5B5B5B"/>
                      </a:solidFill>
                      <a:prstDash val="solid"/>
                    </a:lnL>
                    <a:lnR w="2743">
                      <a:solidFill>
                        <a:srgbClr val="5B5B5B"/>
                      </a:solidFill>
                      <a:prstDash val="solid"/>
                    </a:lnR>
                    <a:lnT w="2743" cap="flat" cmpd="sng" algn="ctr">
                      <a:solidFill>
                        <a:srgbClr val="5B5B5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743">
                      <a:solidFill>
                        <a:srgbClr val="5B5B5B"/>
                      </a:solidFill>
                      <a:prstDash val="solid"/>
                    </a:lnB>
                    <a:solidFill>
                      <a:srgbClr val="BD73AD"/>
                    </a:solidFill>
                  </a:tcPr>
                </a:tc>
                <a:tc>
                  <a:txBody>
                    <a:bodyPr/>
                    <a:lstStyle/>
                    <a:p>
                      <a:pPr marL="6985" algn="ctr">
                        <a:lnSpc>
                          <a:spcPct val="100000"/>
                        </a:lnSpc>
                      </a:pPr>
                      <a:r>
                        <a:rPr sz="1100" b="1" dirty="0" smtClean="0">
                          <a:solidFill>
                            <a:srgbClr val="2B2A29"/>
                          </a:solidFill>
                          <a:latin typeface="Arial"/>
                          <a:cs typeface="Arial"/>
                        </a:rPr>
                        <a:t>5</a:t>
                      </a:r>
                      <a:endParaRPr sz="1100" b="1" dirty="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2743">
                      <a:solidFill>
                        <a:srgbClr val="5B5B5B"/>
                      </a:solidFill>
                      <a:prstDash val="solid"/>
                    </a:lnL>
                    <a:lnR w="2743">
                      <a:solidFill>
                        <a:srgbClr val="5B5B5B"/>
                      </a:solidFill>
                      <a:prstDash val="solid"/>
                    </a:lnR>
                    <a:lnT w="2743" cap="flat" cmpd="sng" algn="ctr">
                      <a:solidFill>
                        <a:srgbClr val="5B5B5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743">
                      <a:solidFill>
                        <a:srgbClr val="5B5B5B"/>
                      </a:solidFill>
                      <a:prstDash val="solid"/>
                    </a:lnB>
                    <a:solidFill>
                      <a:srgbClr val="BD73AD"/>
                    </a:solidFill>
                  </a:tcPr>
                </a:tc>
                <a:tc>
                  <a:txBody>
                    <a:bodyPr/>
                    <a:lstStyle/>
                    <a:p>
                      <a:pPr marL="132080">
                        <a:lnSpc>
                          <a:spcPct val="100000"/>
                        </a:lnSpc>
                      </a:pPr>
                      <a:r>
                        <a:rPr sz="1100" b="1" spc="-40" dirty="0" smtClean="0">
                          <a:solidFill>
                            <a:srgbClr val="2B2A29"/>
                          </a:solidFill>
                          <a:latin typeface="Arial"/>
                          <a:cs typeface="Arial"/>
                        </a:rPr>
                        <a:t>В</a:t>
                      </a:r>
                      <a:r>
                        <a:rPr sz="1100" b="1" spc="0" dirty="0" smtClean="0">
                          <a:solidFill>
                            <a:srgbClr val="2B2A29"/>
                          </a:solidFill>
                          <a:latin typeface="Arial"/>
                          <a:cs typeface="Arial"/>
                        </a:rPr>
                        <a:t>СЕ</a:t>
                      </a:r>
                      <a:r>
                        <a:rPr sz="1100" b="1" spc="-70" dirty="0" smtClean="0">
                          <a:solidFill>
                            <a:srgbClr val="2B2A29"/>
                          </a:solidFill>
                          <a:latin typeface="Arial"/>
                          <a:cs typeface="Arial"/>
                        </a:rPr>
                        <a:t>Г</a:t>
                      </a:r>
                      <a:r>
                        <a:rPr sz="1100" b="1" spc="0" dirty="0" smtClean="0">
                          <a:solidFill>
                            <a:srgbClr val="2B2A29"/>
                          </a:solidFill>
                          <a:latin typeface="Arial"/>
                          <a:cs typeface="Arial"/>
                        </a:rPr>
                        <a:t>О</a:t>
                      </a:r>
                      <a:endParaRPr sz="1100" b="1" dirty="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2743">
                      <a:solidFill>
                        <a:srgbClr val="5B5B5B"/>
                      </a:solidFill>
                      <a:prstDash val="solid"/>
                    </a:lnL>
                    <a:lnR w="2743">
                      <a:solidFill>
                        <a:srgbClr val="5B5B5B"/>
                      </a:solidFill>
                      <a:prstDash val="solid"/>
                    </a:lnR>
                    <a:lnT w="2743" cap="flat" cmpd="sng" algn="ctr">
                      <a:solidFill>
                        <a:srgbClr val="5B5B5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743">
                      <a:solidFill>
                        <a:srgbClr val="5B5B5B"/>
                      </a:solidFill>
                      <a:prstDash val="solid"/>
                    </a:lnB>
                    <a:solidFill>
                      <a:srgbClr val="BD73AD"/>
                    </a:solidFill>
                  </a:tcPr>
                </a:tc>
              </a:tr>
              <a:tr h="364064">
                <a:tc>
                  <a:txBody>
                    <a:bodyPr/>
                    <a:lstStyle/>
                    <a:p>
                      <a:pPr marL="121285">
                        <a:lnSpc>
                          <a:spcPct val="100000"/>
                        </a:lnSpc>
                      </a:pPr>
                      <a:r>
                        <a:rPr sz="1200" dirty="0" smtClean="0">
                          <a:solidFill>
                            <a:srgbClr val="2B2A29"/>
                          </a:solidFill>
                          <a:latin typeface="Arial"/>
                          <a:cs typeface="Arial"/>
                        </a:rPr>
                        <a:t>в %</a:t>
                      </a:r>
                      <a:endParaRPr sz="1200" dirty="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2743">
                      <a:solidFill>
                        <a:srgbClr val="5B5B5B"/>
                      </a:solidFill>
                      <a:prstDash val="solid"/>
                    </a:lnL>
                    <a:lnR w="2743">
                      <a:solidFill>
                        <a:srgbClr val="5B5B5B"/>
                      </a:solidFill>
                      <a:prstDash val="solid"/>
                    </a:lnR>
                    <a:lnT w="2743">
                      <a:solidFill>
                        <a:srgbClr val="5B5B5B"/>
                      </a:solidFill>
                      <a:prstDash val="solid"/>
                    </a:lnT>
                    <a:lnB w="2743">
                      <a:solidFill>
                        <a:srgbClr val="5B5B5B"/>
                      </a:solidFill>
                      <a:prstDash val="solid"/>
                    </a:lnB>
                    <a:solidFill>
                      <a:srgbClr val="F79CC6"/>
                    </a:solidFill>
                  </a:tcPr>
                </a:tc>
                <a:tc>
                  <a:txBody>
                    <a:bodyPr/>
                    <a:lstStyle/>
                    <a:p>
                      <a:pPr marL="6985" algn="ctr">
                        <a:lnSpc>
                          <a:spcPct val="100000"/>
                        </a:lnSpc>
                      </a:pPr>
                      <a:r>
                        <a:rPr sz="1200" dirty="0" smtClean="0">
                          <a:solidFill>
                            <a:srgbClr val="2B2A29"/>
                          </a:solidFill>
                          <a:latin typeface="Arial"/>
                          <a:cs typeface="Arial"/>
                        </a:rPr>
                        <a:t>5%</a:t>
                      </a:r>
                      <a:endParaRPr sz="1200" dirty="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2743">
                      <a:solidFill>
                        <a:srgbClr val="5B5B5B"/>
                      </a:solidFill>
                      <a:prstDash val="solid"/>
                    </a:lnL>
                    <a:lnR w="2743">
                      <a:solidFill>
                        <a:srgbClr val="5B5B5B"/>
                      </a:solidFill>
                      <a:prstDash val="solid"/>
                    </a:lnR>
                    <a:lnT w="2743">
                      <a:solidFill>
                        <a:srgbClr val="5B5B5B"/>
                      </a:solidFill>
                      <a:prstDash val="solid"/>
                    </a:lnT>
                    <a:lnB w="2743">
                      <a:solidFill>
                        <a:srgbClr val="5B5B5B"/>
                      </a:solidFill>
                      <a:prstDash val="solid"/>
                    </a:lnB>
                    <a:solidFill>
                      <a:srgbClr val="F79CC6"/>
                    </a:solidFill>
                  </a:tcPr>
                </a:tc>
                <a:tc>
                  <a:txBody>
                    <a:bodyPr/>
                    <a:lstStyle/>
                    <a:p>
                      <a:pPr marL="208279">
                        <a:lnSpc>
                          <a:spcPct val="100000"/>
                        </a:lnSpc>
                      </a:pPr>
                      <a:r>
                        <a:rPr sz="1200" dirty="0" smtClean="0">
                          <a:solidFill>
                            <a:srgbClr val="2B2A29"/>
                          </a:solidFill>
                          <a:latin typeface="Arial"/>
                          <a:cs typeface="Arial"/>
                        </a:rPr>
                        <a:t>25%</a:t>
                      </a:r>
                      <a:endParaRPr sz="1200" dirty="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2743">
                      <a:solidFill>
                        <a:srgbClr val="5B5B5B"/>
                      </a:solidFill>
                      <a:prstDash val="solid"/>
                    </a:lnL>
                    <a:lnR w="2743">
                      <a:solidFill>
                        <a:srgbClr val="5B5B5B"/>
                      </a:solidFill>
                      <a:prstDash val="solid"/>
                    </a:lnR>
                    <a:lnT w="2743">
                      <a:solidFill>
                        <a:srgbClr val="5B5B5B"/>
                      </a:solidFill>
                      <a:prstDash val="solid"/>
                    </a:lnT>
                    <a:lnB w="2743">
                      <a:solidFill>
                        <a:srgbClr val="5B5B5B"/>
                      </a:solidFill>
                      <a:prstDash val="solid"/>
                    </a:lnB>
                    <a:solidFill>
                      <a:srgbClr val="F79CC6"/>
                    </a:solidFill>
                  </a:tcPr>
                </a:tc>
                <a:tc>
                  <a:txBody>
                    <a:bodyPr/>
                    <a:lstStyle/>
                    <a:p>
                      <a:pPr marL="208279">
                        <a:lnSpc>
                          <a:spcPct val="100000"/>
                        </a:lnSpc>
                      </a:pPr>
                      <a:r>
                        <a:rPr sz="1200" dirty="0" smtClean="0">
                          <a:solidFill>
                            <a:srgbClr val="2B2A29"/>
                          </a:solidFill>
                          <a:latin typeface="Arial"/>
                          <a:cs typeface="Arial"/>
                        </a:rPr>
                        <a:t>22%</a:t>
                      </a:r>
                      <a:endParaRPr sz="1200" dirty="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2743">
                      <a:solidFill>
                        <a:srgbClr val="5B5B5B"/>
                      </a:solidFill>
                      <a:prstDash val="solid"/>
                    </a:lnL>
                    <a:lnR w="2743">
                      <a:solidFill>
                        <a:srgbClr val="5B5B5B"/>
                      </a:solidFill>
                      <a:prstDash val="solid"/>
                    </a:lnR>
                    <a:lnT w="2743">
                      <a:solidFill>
                        <a:srgbClr val="5B5B5B"/>
                      </a:solidFill>
                      <a:prstDash val="solid"/>
                    </a:lnT>
                    <a:lnB w="2743">
                      <a:solidFill>
                        <a:srgbClr val="5B5B5B"/>
                      </a:solidFill>
                      <a:prstDash val="solid"/>
                    </a:lnB>
                    <a:solidFill>
                      <a:srgbClr val="F79CC6"/>
                    </a:solidFill>
                  </a:tcPr>
                </a:tc>
                <a:tc>
                  <a:txBody>
                    <a:bodyPr/>
                    <a:lstStyle/>
                    <a:p>
                      <a:pPr marL="208279">
                        <a:lnSpc>
                          <a:spcPct val="100000"/>
                        </a:lnSpc>
                      </a:pPr>
                      <a:r>
                        <a:rPr sz="1200" dirty="0" smtClean="0">
                          <a:solidFill>
                            <a:srgbClr val="2B2A29"/>
                          </a:solidFill>
                          <a:latin typeface="Arial"/>
                          <a:cs typeface="Arial"/>
                        </a:rPr>
                        <a:t>32%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2743">
                      <a:solidFill>
                        <a:srgbClr val="5B5B5B"/>
                      </a:solidFill>
                      <a:prstDash val="solid"/>
                    </a:lnL>
                    <a:lnR w="2743">
                      <a:solidFill>
                        <a:srgbClr val="5B5B5B"/>
                      </a:solidFill>
                      <a:prstDash val="solid"/>
                    </a:lnR>
                    <a:lnT w="2743">
                      <a:solidFill>
                        <a:srgbClr val="5B5B5B"/>
                      </a:solidFill>
                      <a:prstDash val="solid"/>
                    </a:lnT>
                    <a:lnB w="2743">
                      <a:solidFill>
                        <a:srgbClr val="5B5B5B"/>
                      </a:solidFill>
                      <a:prstDash val="solid"/>
                    </a:lnB>
                    <a:solidFill>
                      <a:srgbClr val="F79CC6"/>
                    </a:solidFill>
                  </a:tcPr>
                </a:tc>
                <a:tc>
                  <a:txBody>
                    <a:bodyPr/>
                    <a:lstStyle/>
                    <a:p>
                      <a:pPr marL="208279">
                        <a:lnSpc>
                          <a:spcPct val="100000"/>
                        </a:lnSpc>
                      </a:pPr>
                      <a:r>
                        <a:rPr sz="1200" dirty="0" smtClean="0">
                          <a:solidFill>
                            <a:srgbClr val="2B2A29"/>
                          </a:solidFill>
                          <a:latin typeface="Arial"/>
                          <a:cs typeface="Arial"/>
                        </a:rPr>
                        <a:t>16%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2743">
                      <a:solidFill>
                        <a:srgbClr val="5B5B5B"/>
                      </a:solidFill>
                      <a:prstDash val="solid"/>
                    </a:lnL>
                    <a:lnR w="2743">
                      <a:solidFill>
                        <a:srgbClr val="5B5B5B"/>
                      </a:solidFill>
                      <a:prstDash val="solid"/>
                    </a:lnR>
                    <a:lnT w="2743">
                      <a:solidFill>
                        <a:srgbClr val="5B5B5B"/>
                      </a:solidFill>
                      <a:prstDash val="solid"/>
                    </a:lnT>
                    <a:lnB w="2743">
                      <a:solidFill>
                        <a:srgbClr val="5B5B5B"/>
                      </a:solidFill>
                      <a:prstDash val="solid"/>
                    </a:lnB>
                    <a:solidFill>
                      <a:srgbClr val="F79CC6"/>
                    </a:solidFill>
                  </a:tcPr>
                </a:tc>
                <a:tc>
                  <a:txBody>
                    <a:bodyPr/>
                    <a:lstStyle/>
                    <a:p>
                      <a:pPr marL="158115">
                        <a:lnSpc>
                          <a:spcPct val="100000"/>
                        </a:lnSpc>
                      </a:pPr>
                      <a:r>
                        <a:rPr sz="1200" dirty="0" smtClean="0">
                          <a:solidFill>
                            <a:srgbClr val="2B2A29"/>
                          </a:solidFill>
                          <a:latin typeface="Arial"/>
                          <a:cs typeface="Arial"/>
                        </a:rPr>
                        <a:t>100%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2743">
                      <a:solidFill>
                        <a:srgbClr val="5B5B5B"/>
                      </a:solidFill>
                      <a:prstDash val="solid"/>
                    </a:lnL>
                    <a:lnR w="2743">
                      <a:solidFill>
                        <a:srgbClr val="5B5B5B"/>
                      </a:solidFill>
                      <a:prstDash val="solid"/>
                    </a:lnR>
                    <a:lnT w="2743">
                      <a:solidFill>
                        <a:srgbClr val="5B5B5B"/>
                      </a:solidFill>
                      <a:prstDash val="solid"/>
                    </a:lnT>
                    <a:lnB w="2743">
                      <a:solidFill>
                        <a:srgbClr val="5B5B5B"/>
                      </a:solidFill>
                      <a:prstDash val="solid"/>
                    </a:lnB>
                    <a:solidFill>
                      <a:srgbClr val="F79CC6"/>
                    </a:solidFill>
                  </a:tcPr>
                </a:tc>
              </a:tr>
              <a:tr h="364066">
                <a:tc>
                  <a:txBody>
                    <a:bodyPr/>
                    <a:lstStyle/>
                    <a:p>
                      <a:pPr marL="121285">
                        <a:lnSpc>
                          <a:spcPct val="100000"/>
                        </a:lnSpc>
                      </a:pPr>
                      <a:r>
                        <a:rPr sz="1200" spc="-40" dirty="0" smtClean="0">
                          <a:solidFill>
                            <a:srgbClr val="2B2A29"/>
                          </a:solidFill>
                          <a:latin typeface="Arial"/>
                          <a:cs typeface="Arial"/>
                        </a:rPr>
                        <a:t>Э</a:t>
                      </a:r>
                      <a:r>
                        <a:rPr sz="1200" spc="0" dirty="0" smtClean="0">
                          <a:solidFill>
                            <a:srgbClr val="2B2A29"/>
                          </a:solidFill>
                          <a:latin typeface="Arial"/>
                          <a:cs typeface="Arial"/>
                        </a:rPr>
                        <a:t>ЛЕКТ</a:t>
                      </a:r>
                      <a:r>
                        <a:rPr sz="1200" spc="-30" dirty="0" smtClean="0">
                          <a:solidFill>
                            <a:srgbClr val="2B2A29"/>
                          </a:solidFill>
                          <a:latin typeface="Arial"/>
                          <a:cs typeface="Arial"/>
                        </a:rPr>
                        <a:t>Р</a:t>
                      </a:r>
                      <a:r>
                        <a:rPr sz="1200" spc="0" dirty="0" smtClean="0">
                          <a:solidFill>
                            <a:srgbClr val="2B2A29"/>
                          </a:solidFill>
                          <a:latin typeface="Arial"/>
                          <a:cs typeface="Arial"/>
                        </a:rPr>
                        <a:t>ОСНАБЖЕНИЕ (М</a:t>
                      </a:r>
                      <a:r>
                        <a:rPr sz="1200" spc="-30" dirty="0" smtClean="0">
                          <a:solidFill>
                            <a:srgbClr val="2B2A29"/>
                          </a:solidFill>
                          <a:latin typeface="Arial"/>
                          <a:cs typeface="Arial"/>
                        </a:rPr>
                        <a:t>в</a:t>
                      </a:r>
                      <a:r>
                        <a:rPr sz="1200" spc="0" dirty="0" smtClean="0">
                          <a:solidFill>
                            <a:srgbClr val="2B2A29"/>
                          </a:solidFill>
                          <a:latin typeface="Arial"/>
                          <a:cs typeface="Arial"/>
                        </a:rPr>
                        <a:t>т)</a:t>
                      </a:r>
                      <a:endParaRPr sz="1200" dirty="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2743">
                      <a:solidFill>
                        <a:srgbClr val="5B5B5B"/>
                      </a:solidFill>
                      <a:prstDash val="solid"/>
                    </a:lnL>
                    <a:lnR w="2743">
                      <a:solidFill>
                        <a:srgbClr val="5B5B5B"/>
                      </a:solidFill>
                      <a:prstDash val="solid"/>
                    </a:lnR>
                    <a:lnT w="2743">
                      <a:solidFill>
                        <a:srgbClr val="5B5B5B"/>
                      </a:solidFill>
                      <a:prstDash val="solid"/>
                    </a:lnT>
                    <a:lnB w="2743">
                      <a:solidFill>
                        <a:srgbClr val="5B5B5B"/>
                      </a:solidFill>
                      <a:prstDash val="solid"/>
                    </a:lnB>
                    <a:solidFill>
                      <a:srgbClr val="D6E7EF"/>
                    </a:solidFill>
                  </a:tcPr>
                </a:tc>
                <a:tc>
                  <a:txBody>
                    <a:bodyPr/>
                    <a:lstStyle/>
                    <a:p>
                      <a:pPr marL="6985" algn="ctr">
                        <a:lnSpc>
                          <a:spcPct val="100000"/>
                        </a:lnSpc>
                      </a:pPr>
                      <a:r>
                        <a:rPr sz="1200" dirty="0" smtClean="0">
                          <a:solidFill>
                            <a:srgbClr val="2B2A29"/>
                          </a:solidFill>
                          <a:latin typeface="Arial"/>
                          <a:cs typeface="Arial"/>
                        </a:rPr>
                        <a:t>0,5</a:t>
                      </a:r>
                      <a:endParaRPr sz="1200" dirty="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2743">
                      <a:solidFill>
                        <a:srgbClr val="5B5B5B"/>
                      </a:solidFill>
                      <a:prstDash val="solid"/>
                    </a:lnL>
                    <a:lnR w="2743">
                      <a:solidFill>
                        <a:srgbClr val="5B5B5B"/>
                      </a:solidFill>
                      <a:prstDash val="solid"/>
                    </a:lnR>
                    <a:lnT w="2743">
                      <a:solidFill>
                        <a:srgbClr val="5B5B5B"/>
                      </a:solidFill>
                      <a:prstDash val="solid"/>
                    </a:lnT>
                    <a:lnB w="2743">
                      <a:solidFill>
                        <a:srgbClr val="5B5B5B"/>
                      </a:solidFill>
                      <a:prstDash val="solid"/>
                    </a:lnB>
                    <a:solidFill>
                      <a:srgbClr val="D6E7EF"/>
                    </a:solidFill>
                  </a:tcPr>
                </a:tc>
                <a:tc>
                  <a:txBody>
                    <a:bodyPr/>
                    <a:lstStyle/>
                    <a:p>
                      <a:pPr marL="6985" algn="ctr">
                        <a:lnSpc>
                          <a:spcPct val="100000"/>
                        </a:lnSpc>
                      </a:pPr>
                      <a:r>
                        <a:rPr sz="1200" dirty="0" smtClean="0">
                          <a:solidFill>
                            <a:srgbClr val="2B2A29"/>
                          </a:solidFill>
                          <a:latin typeface="Arial"/>
                          <a:cs typeface="Arial"/>
                        </a:rPr>
                        <a:t>2,5</a:t>
                      </a:r>
                      <a:endParaRPr sz="1200" dirty="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2743">
                      <a:solidFill>
                        <a:srgbClr val="5B5B5B"/>
                      </a:solidFill>
                      <a:prstDash val="solid"/>
                    </a:lnL>
                    <a:lnR w="2743">
                      <a:solidFill>
                        <a:srgbClr val="5B5B5B"/>
                      </a:solidFill>
                      <a:prstDash val="solid"/>
                    </a:lnR>
                    <a:lnT w="2743">
                      <a:solidFill>
                        <a:srgbClr val="5B5B5B"/>
                      </a:solidFill>
                      <a:prstDash val="solid"/>
                    </a:lnT>
                    <a:lnB w="2743">
                      <a:solidFill>
                        <a:srgbClr val="5B5B5B"/>
                      </a:solidFill>
                      <a:prstDash val="solid"/>
                    </a:lnB>
                    <a:solidFill>
                      <a:srgbClr val="D6E7EF"/>
                    </a:solidFill>
                  </a:tcPr>
                </a:tc>
                <a:tc>
                  <a:txBody>
                    <a:bodyPr/>
                    <a:lstStyle/>
                    <a:p>
                      <a:pPr marL="6985" algn="ctr">
                        <a:lnSpc>
                          <a:spcPct val="100000"/>
                        </a:lnSpc>
                      </a:pPr>
                      <a:r>
                        <a:rPr sz="1200" dirty="0" smtClean="0">
                          <a:solidFill>
                            <a:srgbClr val="2B2A29"/>
                          </a:solidFill>
                          <a:latin typeface="Arial"/>
                          <a:cs typeface="Arial"/>
                        </a:rPr>
                        <a:t>2,2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2743">
                      <a:solidFill>
                        <a:srgbClr val="5B5B5B"/>
                      </a:solidFill>
                      <a:prstDash val="solid"/>
                    </a:lnL>
                    <a:lnR w="2743">
                      <a:solidFill>
                        <a:srgbClr val="5B5B5B"/>
                      </a:solidFill>
                      <a:prstDash val="solid"/>
                    </a:lnR>
                    <a:lnT w="2743">
                      <a:solidFill>
                        <a:srgbClr val="5B5B5B"/>
                      </a:solidFill>
                      <a:prstDash val="solid"/>
                    </a:lnT>
                    <a:lnB w="2743">
                      <a:solidFill>
                        <a:srgbClr val="5B5B5B"/>
                      </a:solidFill>
                      <a:prstDash val="solid"/>
                    </a:lnB>
                    <a:solidFill>
                      <a:srgbClr val="D6E7EF"/>
                    </a:solidFill>
                  </a:tcPr>
                </a:tc>
                <a:tc>
                  <a:txBody>
                    <a:bodyPr/>
                    <a:lstStyle/>
                    <a:p>
                      <a:pPr marL="6985" algn="ctr">
                        <a:lnSpc>
                          <a:spcPct val="100000"/>
                        </a:lnSpc>
                      </a:pPr>
                      <a:r>
                        <a:rPr sz="1200" dirty="0" smtClean="0">
                          <a:solidFill>
                            <a:srgbClr val="2B2A29"/>
                          </a:solidFill>
                          <a:latin typeface="Arial"/>
                          <a:cs typeface="Arial"/>
                        </a:rPr>
                        <a:t>3,2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2743">
                      <a:solidFill>
                        <a:srgbClr val="5B5B5B"/>
                      </a:solidFill>
                      <a:prstDash val="solid"/>
                    </a:lnL>
                    <a:lnR w="2743">
                      <a:solidFill>
                        <a:srgbClr val="5B5B5B"/>
                      </a:solidFill>
                      <a:prstDash val="solid"/>
                    </a:lnR>
                    <a:lnT w="2743">
                      <a:solidFill>
                        <a:srgbClr val="5B5B5B"/>
                      </a:solidFill>
                      <a:prstDash val="solid"/>
                    </a:lnT>
                    <a:lnB w="2743">
                      <a:solidFill>
                        <a:srgbClr val="5B5B5B"/>
                      </a:solidFill>
                      <a:prstDash val="solid"/>
                    </a:lnB>
                    <a:solidFill>
                      <a:srgbClr val="D6E7EF"/>
                    </a:solidFill>
                  </a:tcPr>
                </a:tc>
                <a:tc>
                  <a:txBody>
                    <a:bodyPr/>
                    <a:lstStyle/>
                    <a:p>
                      <a:pPr marL="6985" algn="ctr">
                        <a:lnSpc>
                          <a:spcPct val="100000"/>
                        </a:lnSpc>
                      </a:pPr>
                      <a:r>
                        <a:rPr sz="1200" dirty="0" smtClean="0">
                          <a:solidFill>
                            <a:srgbClr val="2B2A29"/>
                          </a:solidFill>
                          <a:latin typeface="Arial"/>
                          <a:cs typeface="Arial"/>
                        </a:rPr>
                        <a:t>1,6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2743">
                      <a:solidFill>
                        <a:srgbClr val="5B5B5B"/>
                      </a:solidFill>
                      <a:prstDash val="solid"/>
                    </a:lnL>
                    <a:lnR w="2743">
                      <a:solidFill>
                        <a:srgbClr val="5B5B5B"/>
                      </a:solidFill>
                      <a:prstDash val="solid"/>
                    </a:lnR>
                    <a:lnT w="2743">
                      <a:solidFill>
                        <a:srgbClr val="5B5B5B"/>
                      </a:solidFill>
                      <a:prstDash val="solid"/>
                    </a:lnT>
                    <a:lnB w="2743">
                      <a:solidFill>
                        <a:srgbClr val="5B5B5B"/>
                      </a:solidFill>
                      <a:prstDash val="solid"/>
                    </a:lnB>
                    <a:solidFill>
                      <a:srgbClr val="D6E7EF"/>
                    </a:solidFill>
                  </a:tcPr>
                </a:tc>
                <a:tc>
                  <a:txBody>
                    <a:bodyPr/>
                    <a:lstStyle/>
                    <a:p>
                      <a:pPr marR="7620" algn="ctr">
                        <a:lnSpc>
                          <a:spcPct val="100000"/>
                        </a:lnSpc>
                      </a:pPr>
                      <a:r>
                        <a:rPr sz="1200" dirty="0" smtClean="0">
                          <a:solidFill>
                            <a:srgbClr val="2B2A29"/>
                          </a:solidFill>
                          <a:latin typeface="Arial"/>
                          <a:cs typeface="Arial"/>
                        </a:rPr>
                        <a:t>10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2743">
                      <a:solidFill>
                        <a:srgbClr val="5B5B5B"/>
                      </a:solidFill>
                      <a:prstDash val="solid"/>
                    </a:lnL>
                    <a:lnR w="2743">
                      <a:solidFill>
                        <a:srgbClr val="5B5B5B"/>
                      </a:solidFill>
                      <a:prstDash val="solid"/>
                    </a:lnR>
                    <a:lnT w="2743">
                      <a:solidFill>
                        <a:srgbClr val="5B5B5B"/>
                      </a:solidFill>
                      <a:prstDash val="solid"/>
                    </a:lnT>
                    <a:lnB w="2743">
                      <a:solidFill>
                        <a:srgbClr val="5B5B5B"/>
                      </a:solidFill>
                      <a:prstDash val="solid"/>
                    </a:lnB>
                    <a:solidFill>
                      <a:srgbClr val="D6E7EF"/>
                    </a:solidFill>
                  </a:tcPr>
                </a:tc>
              </a:tr>
              <a:tr h="364068">
                <a:tc>
                  <a:txBody>
                    <a:bodyPr/>
                    <a:lstStyle/>
                    <a:p>
                      <a:pPr marL="121285">
                        <a:lnSpc>
                          <a:spcPct val="100000"/>
                        </a:lnSpc>
                      </a:pPr>
                      <a:r>
                        <a:rPr sz="1200" spc="-40" dirty="0" smtClean="0">
                          <a:solidFill>
                            <a:srgbClr val="2B2A29"/>
                          </a:solidFill>
                          <a:latin typeface="Arial"/>
                          <a:cs typeface="Arial"/>
                        </a:rPr>
                        <a:t>В</a:t>
                      </a:r>
                      <a:r>
                        <a:rPr sz="1200" spc="-30" dirty="0" smtClean="0">
                          <a:solidFill>
                            <a:srgbClr val="2B2A29"/>
                          </a:solidFill>
                          <a:latin typeface="Arial"/>
                          <a:cs typeface="Arial"/>
                        </a:rPr>
                        <a:t>О</a:t>
                      </a:r>
                      <a:r>
                        <a:rPr sz="1200" spc="0" dirty="0" smtClean="0">
                          <a:solidFill>
                            <a:srgbClr val="2B2A29"/>
                          </a:solidFill>
                          <a:latin typeface="Arial"/>
                          <a:cs typeface="Arial"/>
                        </a:rPr>
                        <a:t>ДОСНАБЖЕНИЕ ( </a:t>
                      </a:r>
                      <a:r>
                        <a:rPr sz="1200" spc="10" dirty="0" smtClean="0">
                          <a:solidFill>
                            <a:srgbClr val="2B2A29"/>
                          </a:solidFill>
                          <a:latin typeface="Arial"/>
                          <a:cs typeface="Arial"/>
                        </a:rPr>
                        <a:t>ку</a:t>
                      </a:r>
                      <a:r>
                        <a:rPr sz="1200" spc="0" dirty="0" smtClean="0">
                          <a:solidFill>
                            <a:srgbClr val="2B2A29"/>
                          </a:solidFill>
                          <a:latin typeface="Arial"/>
                          <a:cs typeface="Arial"/>
                        </a:rPr>
                        <a:t>б.м/ сут)</a:t>
                      </a:r>
                      <a:endParaRPr sz="1200" dirty="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2743">
                      <a:solidFill>
                        <a:srgbClr val="5B5B5B"/>
                      </a:solidFill>
                      <a:prstDash val="solid"/>
                    </a:lnL>
                    <a:lnR w="2743">
                      <a:solidFill>
                        <a:srgbClr val="5B5B5B"/>
                      </a:solidFill>
                      <a:prstDash val="solid"/>
                    </a:lnR>
                    <a:lnT w="2743">
                      <a:solidFill>
                        <a:srgbClr val="5B5B5B"/>
                      </a:solidFill>
                      <a:prstDash val="solid"/>
                    </a:lnT>
                    <a:lnB w="2743">
                      <a:solidFill>
                        <a:srgbClr val="5B5B5B"/>
                      </a:solidFill>
                      <a:prstDash val="solid"/>
                    </a:lnB>
                    <a:solidFill>
                      <a:srgbClr val="73C6F7"/>
                    </a:solidFill>
                  </a:tcPr>
                </a:tc>
                <a:tc>
                  <a:txBody>
                    <a:bodyPr/>
                    <a:lstStyle/>
                    <a:p>
                      <a:pPr marL="233679">
                        <a:lnSpc>
                          <a:spcPct val="100000"/>
                        </a:lnSpc>
                      </a:pPr>
                      <a:r>
                        <a:rPr sz="1200" dirty="0" smtClean="0">
                          <a:solidFill>
                            <a:srgbClr val="2B2A29"/>
                          </a:solidFill>
                          <a:latin typeface="Arial"/>
                          <a:cs typeface="Arial"/>
                        </a:rPr>
                        <a:t>185</a:t>
                      </a:r>
                      <a:endParaRPr sz="1200" dirty="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2743">
                      <a:solidFill>
                        <a:srgbClr val="5B5B5B"/>
                      </a:solidFill>
                      <a:prstDash val="solid"/>
                    </a:lnL>
                    <a:lnR w="2743">
                      <a:solidFill>
                        <a:srgbClr val="5B5B5B"/>
                      </a:solidFill>
                      <a:prstDash val="solid"/>
                    </a:lnR>
                    <a:lnT w="2743">
                      <a:solidFill>
                        <a:srgbClr val="5B5B5B"/>
                      </a:solidFill>
                      <a:prstDash val="solid"/>
                    </a:lnT>
                    <a:lnB w="2743">
                      <a:solidFill>
                        <a:srgbClr val="5B5B5B"/>
                      </a:solidFill>
                      <a:prstDash val="solid"/>
                    </a:lnB>
                    <a:solidFill>
                      <a:srgbClr val="73C6F7"/>
                    </a:solidFill>
                  </a:tcPr>
                </a:tc>
                <a:tc>
                  <a:txBody>
                    <a:bodyPr/>
                    <a:lstStyle/>
                    <a:p>
                      <a:pPr marL="233679">
                        <a:lnSpc>
                          <a:spcPct val="100000"/>
                        </a:lnSpc>
                      </a:pPr>
                      <a:r>
                        <a:rPr sz="1200" dirty="0" smtClean="0">
                          <a:solidFill>
                            <a:srgbClr val="2B2A29"/>
                          </a:solidFill>
                          <a:latin typeface="Arial"/>
                          <a:cs typeface="Arial"/>
                        </a:rPr>
                        <a:t>925</a:t>
                      </a:r>
                      <a:endParaRPr sz="1200" dirty="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2743">
                      <a:solidFill>
                        <a:srgbClr val="5B5B5B"/>
                      </a:solidFill>
                      <a:prstDash val="solid"/>
                    </a:lnL>
                    <a:lnR w="2743">
                      <a:solidFill>
                        <a:srgbClr val="5B5B5B"/>
                      </a:solidFill>
                      <a:prstDash val="solid"/>
                    </a:lnR>
                    <a:lnT w="2743">
                      <a:solidFill>
                        <a:srgbClr val="5B5B5B"/>
                      </a:solidFill>
                      <a:prstDash val="solid"/>
                    </a:lnT>
                    <a:lnB w="2743">
                      <a:solidFill>
                        <a:srgbClr val="5B5B5B"/>
                      </a:solidFill>
                      <a:prstDash val="solid"/>
                    </a:lnB>
                    <a:solidFill>
                      <a:srgbClr val="73C6F7"/>
                    </a:solidFill>
                  </a:tcPr>
                </a:tc>
                <a:tc>
                  <a:txBody>
                    <a:bodyPr/>
                    <a:lstStyle/>
                    <a:p>
                      <a:pPr marL="233679">
                        <a:lnSpc>
                          <a:spcPct val="100000"/>
                        </a:lnSpc>
                      </a:pPr>
                      <a:r>
                        <a:rPr sz="1200" dirty="0" smtClean="0">
                          <a:solidFill>
                            <a:srgbClr val="2B2A29"/>
                          </a:solidFill>
                          <a:latin typeface="Arial"/>
                          <a:cs typeface="Arial"/>
                        </a:rPr>
                        <a:t>814</a:t>
                      </a:r>
                      <a:endParaRPr sz="1200" dirty="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2743">
                      <a:solidFill>
                        <a:srgbClr val="5B5B5B"/>
                      </a:solidFill>
                      <a:prstDash val="solid"/>
                    </a:lnL>
                    <a:lnR w="2743">
                      <a:solidFill>
                        <a:srgbClr val="5B5B5B"/>
                      </a:solidFill>
                      <a:prstDash val="solid"/>
                    </a:lnR>
                    <a:lnT w="2743">
                      <a:solidFill>
                        <a:srgbClr val="5B5B5B"/>
                      </a:solidFill>
                      <a:prstDash val="solid"/>
                    </a:lnT>
                    <a:lnB w="2743">
                      <a:solidFill>
                        <a:srgbClr val="5B5B5B"/>
                      </a:solidFill>
                      <a:prstDash val="solid"/>
                    </a:lnB>
                    <a:solidFill>
                      <a:srgbClr val="73C6F7"/>
                    </a:solidFill>
                  </a:tcPr>
                </a:tc>
                <a:tc>
                  <a:txBody>
                    <a:bodyPr/>
                    <a:lstStyle/>
                    <a:p>
                      <a:pPr marL="196850">
                        <a:lnSpc>
                          <a:spcPct val="100000"/>
                        </a:lnSpc>
                      </a:pPr>
                      <a:r>
                        <a:rPr sz="1200" spc="-90" dirty="0" smtClean="0">
                          <a:solidFill>
                            <a:srgbClr val="2B2A29"/>
                          </a:solidFill>
                          <a:latin typeface="Arial"/>
                          <a:cs typeface="Arial"/>
                        </a:rPr>
                        <a:t>1</a:t>
                      </a:r>
                      <a:r>
                        <a:rPr sz="1200" spc="0" dirty="0" smtClean="0">
                          <a:solidFill>
                            <a:srgbClr val="2B2A29"/>
                          </a:solidFill>
                          <a:latin typeface="Arial"/>
                          <a:cs typeface="Arial"/>
                        </a:rPr>
                        <a:t>184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2743">
                      <a:solidFill>
                        <a:srgbClr val="5B5B5B"/>
                      </a:solidFill>
                      <a:prstDash val="solid"/>
                    </a:lnL>
                    <a:lnR w="2743">
                      <a:solidFill>
                        <a:srgbClr val="5B5B5B"/>
                      </a:solidFill>
                      <a:prstDash val="solid"/>
                    </a:lnR>
                    <a:lnT w="2743">
                      <a:solidFill>
                        <a:srgbClr val="5B5B5B"/>
                      </a:solidFill>
                      <a:prstDash val="solid"/>
                    </a:lnT>
                    <a:lnB w="2743">
                      <a:solidFill>
                        <a:srgbClr val="5B5B5B"/>
                      </a:solidFill>
                      <a:prstDash val="solid"/>
                    </a:lnB>
                    <a:solidFill>
                      <a:srgbClr val="73C6F7"/>
                    </a:solidFill>
                  </a:tcPr>
                </a:tc>
                <a:tc>
                  <a:txBody>
                    <a:bodyPr/>
                    <a:lstStyle/>
                    <a:p>
                      <a:pPr marL="233679">
                        <a:lnSpc>
                          <a:spcPct val="100000"/>
                        </a:lnSpc>
                      </a:pPr>
                      <a:r>
                        <a:rPr sz="1200" dirty="0" smtClean="0">
                          <a:solidFill>
                            <a:srgbClr val="2B2A29"/>
                          </a:solidFill>
                          <a:latin typeface="Arial"/>
                          <a:cs typeface="Arial"/>
                        </a:rPr>
                        <a:t>592</a:t>
                      </a:r>
                      <a:endParaRPr sz="1200" dirty="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2743">
                      <a:solidFill>
                        <a:srgbClr val="5B5B5B"/>
                      </a:solidFill>
                      <a:prstDash val="solid"/>
                    </a:lnL>
                    <a:lnR w="2743">
                      <a:solidFill>
                        <a:srgbClr val="5B5B5B"/>
                      </a:solidFill>
                      <a:prstDash val="solid"/>
                    </a:lnR>
                    <a:lnT w="2743">
                      <a:solidFill>
                        <a:srgbClr val="5B5B5B"/>
                      </a:solidFill>
                      <a:prstDash val="solid"/>
                    </a:lnT>
                    <a:lnB w="2743">
                      <a:solidFill>
                        <a:srgbClr val="5B5B5B"/>
                      </a:solidFill>
                      <a:prstDash val="solid"/>
                    </a:lnB>
                    <a:solidFill>
                      <a:srgbClr val="73C6F7"/>
                    </a:solidFill>
                  </a:tcPr>
                </a:tc>
                <a:tc>
                  <a:txBody>
                    <a:bodyPr/>
                    <a:lstStyle/>
                    <a:p>
                      <a:pPr marL="183515">
                        <a:lnSpc>
                          <a:spcPct val="100000"/>
                        </a:lnSpc>
                      </a:pPr>
                      <a:r>
                        <a:rPr sz="1200" dirty="0" smtClean="0">
                          <a:solidFill>
                            <a:srgbClr val="2B2A29"/>
                          </a:solidFill>
                          <a:latin typeface="Arial"/>
                          <a:cs typeface="Arial"/>
                        </a:rPr>
                        <a:t>3700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2743">
                      <a:solidFill>
                        <a:srgbClr val="5B5B5B"/>
                      </a:solidFill>
                      <a:prstDash val="solid"/>
                    </a:lnL>
                    <a:lnR w="2743">
                      <a:solidFill>
                        <a:srgbClr val="5B5B5B"/>
                      </a:solidFill>
                      <a:prstDash val="solid"/>
                    </a:lnR>
                    <a:lnT w="2743">
                      <a:solidFill>
                        <a:srgbClr val="5B5B5B"/>
                      </a:solidFill>
                      <a:prstDash val="solid"/>
                    </a:lnT>
                    <a:lnB w="2743">
                      <a:solidFill>
                        <a:srgbClr val="5B5B5B"/>
                      </a:solidFill>
                      <a:prstDash val="solid"/>
                    </a:lnB>
                    <a:solidFill>
                      <a:srgbClr val="73C6F7"/>
                    </a:solidFill>
                  </a:tcPr>
                </a:tc>
              </a:tr>
              <a:tr h="364064">
                <a:tc>
                  <a:txBody>
                    <a:bodyPr/>
                    <a:lstStyle/>
                    <a:p>
                      <a:pPr marL="121285">
                        <a:lnSpc>
                          <a:spcPct val="100000"/>
                        </a:lnSpc>
                      </a:pPr>
                      <a:r>
                        <a:rPr sz="1200" spc="-40" dirty="0" smtClean="0">
                          <a:solidFill>
                            <a:srgbClr val="2B2A29"/>
                          </a:solidFill>
                          <a:latin typeface="Arial"/>
                          <a:cs typeface="Arial"/>
                        </a:rPr>
                        <a:t>В</a:t>
                      </a:r>
                      <a:r>
                        <a:rPr sz="1200" spc="-30" dirty="0" smtClean="0">
                          <a:solidFill>
                            <a:srgbClr val="2B2A29"/>
                          </a:solidFill>
                          <a:latin typeface="Arial"/>
                          <a:cs typeface="Arial"/>
                        </a:rPr>
                        <a:t>О</a:t>
                      </a:r>
                      <a:r>
                        <a:rPr sz="1200" spc="0" dirty="0" smtClean="0">
                          <a:solidFill>
                            <a:srgbClr val="2B2A29"/>
                          </a:solidFill>
                          <a:latin typeface="Arial"/>
                          <a:cs typeface="Arial"/>
                        </a:rPr>
                        <a:t>ДООТВЕДЕНИЕ (</a:t>
                      </a:r>
                      <a:r>
                        <a:rPr sz="1200" spc="10" dirty="0" smtClean="0">
                          <a:solidFill>
                            <a:srgbClr val="2B2A29"/>
                          </a:solidFill>
                          <a:latin typeface="Arial"/>
                          <a:cs typeface="Arial"/>
                        </a:rPr>
                        <a:t>ку</a:t>
                      </a:r>
                      <a:r>
                        <a:rPr sz="1200" spc="0" dirty="0" smtClean="0">
                          <a:solidFill>
                            <a:srgbClr val="2B2A29"/>
                          </a:solidFill>
                          <a:latin typeface="Arial"/>
                          <a:cs typeface="Arial"/>
                        </a:rPr>
                        <a:t>б.м./сут)</a:t>
                      </a:r>
                      <a:endParaRPr sz="1200" dirty="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2743">
                      <a:solidFill>
                        <a:srgbClr val="5B5B5B"/>
                      </a:solidFill>
                      <a:prstDash val="solid"/>
                    </a:lnL>
                    <a:lnR w="2743">
                      <a:solidFill>
                        <a:srgbClr val="5B5B5B"/>
                      </a:solidFill>
                      <a:prstDash val="solid"/>
                    </a:lnR>
                    <a:lnT w="2743">
                      <a:solidFill>
                        <a:srgbClr val="5B5B5B"/>
                      </a:solidFill>
                      <a:prstDash val="solid"/>
                    </a:lnT>
                    <a:lnB w="2743">
                      <a:solidFill>
                        <a:srgbClr val="5B5B5B"/>
                      </a:solidFill>
                      <a:prstDash val="solid"/>
                    </a:lnB>
                    <a:solidFill>
                      <a:srgbClr val="9CB5C6"/>
                    </a:solidFill>
                  </a:tcPr>
                </a:tc>
                <a:tc>
                  <a:txBody>
                    <a:bodyPr/>
                    <a:lstStyle/>
                    <a:p>
                      <a:pPr marL="233679">
                        <a:lnSpc>
                          <a:spcPct val="100000"/>
                        </a:lnSpc>
                      </a:pPr>
                      <a:r>
                        <a:rPr sz="1200" dirty="0" smtClean="0">
                          <a:solidFill>
                            <a:srgbClr val="2B2A29"/>
                          </a:solidFill>
                          <a:latin typeface="Arial"/>
                          <a:cs typeface="Arial"/>
                        </a:rPr>
                        <a:t>185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2743">
                      <a:solidFill>
                        <a:srgbClr val="5B5B5B"/>
                      </a:solidFill>
                      <a:prstDash val="solid"/>
                    </a:lnL>
                    <a:lnR w="2743">
                      <a:solidFill>
                        <a:srgbClr val="5B5B5B"/>
                      </a:solidFill>
                      <a:prstDash val="solid"/>
                    </a:lnR>
                    <a:lnT w="2743">
                      <a:solidFill>
                        <a:srgbClr val="5B5B5B"/>
                      </a:solidFill>
                      <a:prstDash val="solid"/>
                    </a:lnT>
                    <a:lnB w="2743">
                      <a:solidFill>
                        <a:srgbClr val="5B5B5B"/>
                      </a:solidFill>
                      <a:prstDash val="solid"/>
                    </a:lnB>
                    <a:solidFill>
                      <a:srgbClr val="9CB5C6"/>
                    </a:solidFill>
                  </a:tcPr>
                </a:tc>
                <a:tc>
                  <a:txBody>
                    <a:bodyPr/>
                    <a:lstStyle/>
                    <a:p>
                      <a:pPr marL="233679">
                        <a:lnSpc>
                          <a:spcPct val="100000"/>
                        </a:lnSpc>
                      </a:pPr>
                      <a:r>
                        <a:rPr sz="1200" dirty="0" smtClean="0">
                          <a:solidFill>
                            <a:srgbClr val="2B2A29"/>
                          </a:solidFill>
                          <a:latin typeface="Arial"/>
                          <a:cs typeface="Arial"/>
                        </a:rPr>
                        <a:t>925</a:t>
                      </a:r>
                      <a:endParaRPr sz="1200" dirty="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2743">
                      <a:solidFill>
                        <a:srgbClr val="5B5B5B"/>
                      </a:solidFill>
                      <a:prstDash val="solid"/>
                    </a:lnL>
                    <a:lnR w="2743">
                      <a:solidFill>
                        <a:srgbClr val="5B5B5B"/>
                      </a:solidFill>
                      <a:prstDash val="solid"/>
                    </a:lnR>
                    <a:lnT w="2743">
                      <a:solidFill>
                        <a:srgbClr val="5B5B5B"/>
                      </a:solidFill>
                      <a:prstDash val="solid"/>
                    </a:lnT>
                    <a:lnB w="2743">
                      <a:solidFill>
                        <a:srgbClr val="5B5B5B"/>
                      </a:solidFill>
                      <a:prstDash val="solid"/>
                    </a:lnB>
                    <a:solidFill>
                      <a:srgbClr val="9CB5C6"/>
                    </a:solidFill>
                  </a:tcPr>
                </a:tc>
                <a:tc>
                  <a:txBody>
                    <a:bodyPr/>
                    <a:lstStyle/>
                    <a:p>
                      <a:pPr marL="233679">
                        <a:lnSpc>
                          <a:spcPct val="100000"/>
                        </a:lnSpc>
                      </a:pPr>
                      <a:r>
                        <a:rPr sz="1200" dirty="0" smtClean="0">
                          <a:solidFill>
                            <a:srgbClr val="2B2A29"/>
                          </a:solidFill>
                          <a:latin typeface="Arial"/>
                          <a:cs typeface="Arial"/>
                        </a:rPr>
                        <a:t>814</a:t>
                      </a:r>
                      <a:endParaRPr sz="1200" dirty="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2743">
                      <a:solidFill>
                        <a:srgbClr val="5B5B5B"/>
                      </a:solidFill>
                      <a:prstDash val="solid"/>
                    </a:lnL>
                    <a:lnR w="2743">
                      <a:solidFill>
                        <a:srgbClr val="5B5B5B"/>
                      </a:solidFill>
                      <a:prstDash val="solid"/>
                    </a:lnR>
                    <a:lnT w="2743">
                      <a:solidFill>
                        <a:srgbClr val="5B5B5B"/>
                      </a:solidFill>
                      <a:prstDash val="solid"/>
                    </a:lnT>
                    <a:lnB w="2743">
                      <a:solidFill>
                        <a:srgbClr val="5B5B5B"/>
                      </a:solidFill>
                      <a:prstDash val="solid"/>
                    </a:lnB>
                    <a:solidFill>
                      <a:srgbClr val="9CB5C6"/>
                    </a:solidFill>
                  </a:tcPr>
                </a:tc>
                <a:tc>
                  <a:txBody>
                    <a:bodyPr/>
                    <a:lstStyle/>
                    <a:p>
                      <a:pPr marL="196850">
                        <a:lnSpc>
                          <a:spcPct val="100000"/>
                        </a:lnSpc>
                      </a:pPr>
                      <a:r>
                        <a:rPr sz="1200" spc="-90" dirty="0" smtClean="0">
                          <a:solidFill>
                            <a:srgbClr val="2B2A29"/>
                          </a:solidFill>
                          <a:latin typeface="Arial"/>
                          <a:cs typeface="Arial"/>
                        </a:rPr>
                        <a:t>1</a:t>
                      </a:r>
                      <a:r>
                        <a:rPr sz="1200" spc="0" dirty="0" smtClean="0">
                          <a:solidFill>
                            <a:srgbClr val="2B2A29"/>
                          </a:solidFill>
                          <a:latin typeface="Arial"/>
                          <a:cs typeface="Arial"/>
                        </a:rPr>
                        <a:t>184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2743">
                      <a:solidFill>
                        <a:srgbClr val="5B5B5B"/>
                      </a:solidFill>
                      <a:prstDash val="solid"/>
                    </a:lnL>
                    <a:lnR w="2743">
                      <a:solidFill>
                        <a:srgbClr val="5B5B5B"/>
                      </a:solidFill>
                      <a:prstDash val="solid"/>
                    </a:lnR>
                    <a:lnT w="2743">
                      <a:solidFill>
                        <a:srgbClr val="5B5B5B"/>
                      </a:solidFill>
                      <a:prstDash val="solid"/>
                    </a:lnT>
                    <a:lnB w="2743">
                      <a:solidFill>
                        <a:srgbClr val="5B5B5B"/>
                      </a:solidFill>
                      <a:prstDash val="solid"/>
                    </a:lnB>
                    <a:solidFill>
                      <a:srgbClr val="9CB5C6"/>
                    </a:solidFill>
                  </a:tcPr>
                </a:tc>
                <a:tc>
                  <a:txBody>
                    <a:bodyPr/>
                    <a:lstStyle/>
                    <a:p>
                      <a:pPr marL="233679">
                        <a:lnSpc>
                          <a:spcPct val="100000"/>
                        </a:lnSpc>
                      </a:pPr>
                      <a:r>
                        <a:rPr sz="1200" dirty="0" smtClean="0">
                          <a:solidFill>
                            <a:srgbClr val="2B2A29"/>
                          </a:solidFill>
                          <a:latin typeface="Arial"/>
                          <a:cs typeface="Arial"/>
                        </a:rPr>
                        <a:t>592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2743">
                      <a:solidFill>
                        <a:srgbClr val="5B5B5B"/>
                      </a:solidFill>
                      <a:prstDash val="solid"/>
                    </a:lnL>
                    <a:lnR w="2743">
                      <a:solidFill>
                        <a:srgbClr val="5B5B5B"/>
                      </a:solidFill>
                      <a:prstDash val="solid"/>
                    </a:lnR>
                    <a:lnT w="2743">
                      <a:solidFill>
                        <a:srgbClr val="5B5B5B"/>
                      </a:solidFill>
                      <a:prstDash val="solid"/>
                    </a:lnT>
                    <a:lnB w="2743">
                      <a:solidFill>
                        <a:srgbClr val="5B5B5B"/>
                      </a:solidFill>
                      <a:prstDash val="solid"/>
                    </a:lnB>
                    <a:solidFill>
                      <a:srgbClr val="9CB5C6"/>
                    </a:solidFill>
                  </a:tcPr>
                </a:tc>
                <a:tc>
                  <a:txBody>
                    <a:bodyPr/>
                    <a:lstStyle/>
                    <a:p>
                      <a:pPr marL="183515">
                        <a:lnSpc>
                          <a:spcPct val="100000"/>
                        </a:lnSpc>
                      </a:pPr>
                      <a:r>
                        <a:rPr sz="1200" dirty="0" smtClean="0">
                          <a:solidFill>
                            <a:srgbClr val="2B2A29"/>
                          </a:solidFill>
                          <a:latin typeface="Arial"/>
                          <a:cs typeface="Arial"/>
                        </a:rPr>
                        <a:t>3700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2743">
                      <a:solidFill>
                        <a:srgbClr val="5B5B5B"/>
                      </a:solidFill>
                      <a:prstDash val="solid"/>
                    </a:lnL>
                    <a:lnR w="2743">
                      <a:solidFill>
                        <a:srgbClr val="5B5B5B"/>
                      </a:solidFill>
                      <a:prstDash val="solid"/>
                    </a:lnR>
                    <a:lnT w="2743">
                      <a:solidFill>
                        <a:srgbClr val="5B5B5B"/>
                      </a:solidFill>
                      <a:prstDash val="solid"/>
                    </a:lnT>
                    <a:lnB w="2743">
                      <a:solidFill>
                        <a:srgbClr val="5B5B5B"/>
                      </a:solidFill>
                      <a:prstDash val="solid"/>
                    </a:lnB>
                    <a:solidFill>
                      <a:srgbClr val="9CB5C6"/>
                    </a:solidFill>
                  </a:tcPr>
                </a:tc>
              </a:tr>
              <a:tr h="364068">
                <a:tc>
                  <a:txBody>
                    <a:bodyPr/>
                    <a:lstStyle/>
                    <a:p>
                      <a:pPr marL="121285">
                        <a:lnSpc>
                          <a:spcPct val="100000"/>
                        </a:lnSpc>
                      </a:pPr>
                      <a:r>
                        <a:rPr sz="1200" dirty="0" smtClean="0">
                          <a:solidFill>
                            <a:srgbClr val="2B2A29"/>
                          </a:solidFill>
                          <a:latin typeface="Arial"/>
                          <a:cs typeface="Arial"/>
                        </a:rPr>
                        <a:t>СЕТИ с</a:t>
                      </a:r>
                      <a:r>
                        <a:rPr sz="1200" spc="-15" dirty="0" smtClean="0">
                          <a:solidFill>
                            <a:srgbClr val="2B2A29"/>
                          </a:solidFill>
                          <a:latin typeface="Arial"/>
                          <a:cs typeface="Arial"/>
                        </a:rPr>
                        <a:t>в</a:t>
                      </a:r>
                      <a:r>
                        <a:rPr sz="1200" spc="0" dirty="0" smtClean="0">
                          <a:solidFill>
                            <a:srgbClr val="2B2A29"/>
                          </a:solidFill>
                          <a:latin typeface="Arial"/>
                          <a:cs typeface="Arial"/>
                        </a:rPr>
                        <a:t>язи ( номеров)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2743">
                      <a:solidFill>
                        <a:srgbClr val="5B5B5B"/>
                      </a:solidFill>
                      <a:prstDash val="solid"/>
                    </a:lnL>
                    <a:lnR w="2743">
                      <a:solidFill>
                        <a:srgbClr val="5B5B5B"/>
                      </a:solidFill>
                      <a:prstDash val="solid"/>
                    </a:lnR>
                    <a:lnT w="2743">
                      <a:solidFill>
                        <a:srgbClr val="5B5B5B"/>
                      </a:solidFill>
                      <a:prstDash val="solid"/>
                    </a:lnT>
                    <a:lnB w="2743">
                      <a:solidFill>
                        <a:srgbClr val="5B5B5B"/>
                      </a:solidFill>
                      <a:prstDash val="solid"/>
                    </a:lnB>
                    <a:solidFill>
                      <a:srgbClr val="BDDECE"/>
                    </a:solidFill>
                  </a:tcPr>
                </a:tc>
                <a:tc>
                  <a:txBody>
                    <a:bodyPr/>
                    <a:lstStyle/>
                    <a:p>
                      <a:pPr marL="6985" algn="ctr">
                        <a:lnSpc>
                          <a:spcPct val="100000"/>
                        </a:lnSpc>
                      </a:pPr>
                      <a:r>
                        <a:rPr sz="1200" dirty="0" smtClean="0">
                          <a:solidFill>
                            <a:srgbClr val="2B2A29"/>
                          </a:solidFill>
                          <a:latin typeface="Arial"/>
                          <a:cs typeface="Arial"/>
                        </a:rPr>
                        <a:t>8</a:t>
                      </a:r>
                      <a:endParaRPr sz="1200" dirty="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2743">
                      <a:solidFill>
                        <a:srgbClr val="5B5B5B"/>
                      </a:solidFill>
                      <a:prstDash val="solid"/>
                    </a:lnL>
                    <a:lnR w="2743">
                      <a:solidFill>
                        <a:srgbClr val="5B5B5B"/>
                      </a:solidFill>
                      <a:prstDash val="solid"/>
                    </a:lnR>
                    <a:lnT w="2743">
                      <a:solidFill>
                        <a:srgbClr val="5B5B5B"/>
                      </a:solidFill>
                      <a:prstDash val="solid"/>
                    </a:lnT>
                    <a:lnB w="2743">
                      <a:solidFill>
                        <a:srgbClr val="5B5B5B"/>
                      </a:solidFill>
                      <a:prstDash val="solid"/>
                    </a:lnB>
                    <a:solidFill>
                      <a:srgbClr val="BDDECE"/>
                    </a:solidFill>
                  </a:tcPr>
                </a:tc>
                <a:tc>
                  <a:txBody>
                    <a:bodyPr/>
                    <a:lstStyle/>
                    <a:p>
                      <a:pPr marL="6985" algn="ctr">
                        <a:lnSpc>
                          <a:spcPct val="100000"/>
                        </a:lnSpc>
                      </a:pPr>
                      <a:r>
                        <a:rPr sz="1200" dirty="0" smtClean="0">
                          <a:solidFill>
                            <a:srgbClr val="2B2A29"/>
                          </a:solidFill>
                          <a:latin typeface="Arial"/>
                          <a:cs typeface="Arial"/>
                        </a:rPr>
                        <a:t>38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2743">
                      <a:solidFill>
                        <a:srgbClr val="5B5B5B"/>
                      </a:solidFill>
                      <a:prstDash val="solid"/>
                    </a:lnL>
                    <a:lnR w="2743">
                      <a:solidFill>
                        <a:srgbClr val="5B5B5B"/>
                      </a:solidFill>
                      <a:prstDash val="solid"/>
                    </a:lnR>
                    <a:lnT w="2743">
                      <a:solidFill>
                        <a:srgbClr val="5B5B5B"/>
                      </a:solidFill>
                      <a:prstDash val="solid"/>
                    </a:lnT>
                    <a:lnB w="2743">
                      <a:solidFill>
                        <a:srgbClr val="5B5B5B"/>
                      </a:solidFill>
                      <a:prstDash val="solid"/>
                    </a:lnB>
                    <a:solidFill>
                      <a:srgbClr val="BDDECE"/>
                    </a:solidFill>
                  </a:tcPr>
                </a:tc>
                <a:tc>
                  <a:txBody>
                    <a:bodyPr/>
                    <a:lstStyle/>
                    <a:p>
                      <a:pPr marL="6985" algn="ctr">
                        <a:lnSpc>
                          <a:spcPct val="100000"/>
                        </a:lnSpc>
                      </a:pPr>
                      <a:r>
                        <a:rPr sz="1200" dirty="0" smtClean="0">
                          <a:solidFill>
                            <a:srgbClr val="2B2A29"/>
                          </a:solidFill>
                          <a:latin typeface="Arial"/>
                          <a:cs typeface="Arial"/>
                        </a:rPr>
                        <a:t>33</a:t>
                      </a:r>
                      <a:endParaRPr sz="1200" dirty="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2743">
                      <a:solidFill>
                        <a:srgbClr val="5B5B5B"/>
                      </a:solidFill>
                      <a:prstDash val="solid"/>
                    </a:lnL>
                    <a:lnR w="2743">
                      <a:solidFill>
                        <a:srgbClr val="5B5B5B"/>
                      </a:solidFill>
                      <a:prstDash val="solid"/>
                    </a:lnR>
                    <a:lnT w="2743">
                      <a:solidFill>
                        <a:srgbClr val="5B5B5B"/>
                      </a:solidFill>
                      <a:prstDash val="solid"/>
                    </a:lnT>
                    <a:lnB w="2743">
                      <a:solidFill>
                        <a:srgbClr val="5B5B5B"/>
                      </a:solidFill>
                      <a:prstDash val="solid"/>
                    </a:lnB>
                    <a:solidFill>
                      <a:srgbClr val="BDDECE"/>
                    </a:solidFill>
                  </a:tcPr>
                </a:tc>
                <a:tc>
                  <a:txBody>
                    <a:bodyPr/>
                    <a:lstStyle/>
                    <a:p>
                      <a:pPr marL="6985" algn="ctr">
                        <a:lnSpc>
                          <a:spcPct val="100000"/>
                        </a:lnSpc>
                      </a:pPr>
                      <a:r>
                        <a:rPr sz="1200" dirty="0" smtClean="0">
                          <a:solidFill>
                            <a:srgbClr val="2B2A29"/>
                          </a:solidFill>
                          <a:latin typeface="Arial"/>
                          <a:cs typeface="Arial"/>
                        </a:rPr>
                        <a:t>48</a:t>
                      </a:r>
                      <a:endParaRPr sz="1200" dirty="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2743">
                      <a:solidFill>
                        <a:srgbClr val="5B5B5B"/>
                      </a:solidFill>
                      <a:prstDash val="solid"/>
                    </a:lnL>
                    <a:lnR w="2743">
                      <a:solidFill>
                        <a:srgbClr val="5B5B5B"/>
                      </a:solidFill>
                      <a:prstDash val="solid"/>
                    </a:lnR>
                    <a:lnT w="2743">
                      <a:solidFill>
                        <a:srgbClr val="5B5B5B"/>
                      </a:solidFill>
                      <a:prstDash val="solid"/>
                    </a:lnT>
                    <a:lnB w="2743">
                      <a:solidFill>
                        <a:srgbClr val="5B5B5B"/>
                      </a:solidFill>
                      <a:prstDash val="solid"/>
                    </a:lnB>
                    <a:solidFill>
                      <a:srgbClr val="BDDECE"/>
                    </a:solidFill>
                  </a:tcPr>
                </a:tc>
                <a:tc>
                  <a:txBody>
                    <a:bodyPr/>
                    <a:lstStyle/>
                    <a:p>
                      <a:pPr marL="6985" algn="ctr">
                        <a:lnSpc>
                          <a:spcPct val="100000"/>
                        </a:lnSpc>
                      </a:pPr>
                      <a:r>
                        <a:rPr sz="1200" dirty="0" smtClean="0">
                          <a:solidFill>
                            <a:srgbClr val="2B2A29"/>
                          </a:solidFill>
                          <a:latin typeface="Arial"/>
                          <a:cs typeface="Arial"/>
                        </a:rPr>
                        <a:t>24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2743">
                      <a:solidFill>
                        <a:srgbClr val="5B5B5B"/>
                      </a:solidFill>
                      <a:prstDash val="solid"/>
                    </a:lnL>
                    <a:lnR w="2743">
                      <a:solidFill>
                        <a:srgbClr val="5B5B5B"/>
                      </a:solidFill>
                      <a:prstDash val="solid"/>
                    </a:lnR>
                    <a:lnT w="2743">
                      <a:solidFill>
                        <a:srgbClr val="5B5B5B"/>
                      </a:solidFill>
                      <a:prstDash val="solid"/>
                    </a:lnT>
                    <a:lnB w="2743">
                      <a:solidFill>
                        <a:srgbClr val="5B5B5B"/>
                      </a:solidFill>
                      <a:prstDash val="solid"/>
                    </a:lnB>
                    <a:solidFill>
                      <a:srgbClr val="BDDECE"/>
                    </a:solidFill>
                  </a:tcPr>
                </a:tc>
                <a:tc>
                  <a:txBody>
                    <a:bodyPr/>
                    <a:lstStyle/>
                    <a:p>
                      <a:pPr marL="226060">
                        <a:lnSpc>
                          <a:spcPct val="100000"/>
                        </a:lnSpc>
                      </a:pPr>
                      <a:r>
                        <a:rPr sz="1200" dirty="0" smtClean="0">
                          <a:solidFill>
                            <a:srgbClr val="2B2A29"/>
                          </a:solidFill>
                          <a:latin typeface="Arial"/>
                          <a:cs typeface="Arial"/>
                        </a:rPr>
                        <a:t>150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2743">
                      <a:solidFill>
                        <a:srgbClr val="5B5B5B"/>
                      </a:solidFill>
                      <a:prstDash val="solid"/>
                    </a:lnL>
                    <a:lnR w="2743">
                      <a:solidFill>
                        <a:srgbClr val="5B5B5B"/>
                      </a:solidFill>
                      <a:prstDash val="solid"/>
                    </a:lnR>
                    <a:lnT w="2743">
                      <a:solidFill>
                        <a:srgbClr val="5B5B5B"/>
                      </a:solidFill>
                      <a:prstDash val="solid"/>
                    </a:lnT>
                    <a:lnB w="2743">
                      <a:solidFill>
                        <a:srgbClr val="5B5B5B"/>
                      </a:solidFill>
                      <a:prstDash val="solid"/>
                    </a:lnB>
                    <a:solidFill>
                      <a:srgbClr val="BDDECE"/>
                    </a:solidFill>
                  </a:tcPr>
                </a:tc>
              </a:tr>
              <a:tr h="364062">
                <a:tc>
                  <a:txBody>
                    <a:bodyPr/>
                    <a:lstStyle/>
                    <a:p>
                      <a:pPr marL="121285">
                        <a:lnSpc>
                          <a:spcPct val="100000"/>
                        </a:lnSpc>
                      </a:pPr>
                      <a:r>
                        <a:rPr sz="1200" spc="-85" dirty="0" smtClean="0">
                          <a:solidFill>
                            <a:srgbClr val="2B2A29"/>
                          </a:solidFill>
                          <a:latin typeface="Arial"/>
                          <a:cs typeface="Arial"/>
                        </a:rPr>
                        <a:t>Г</a:t>
                      </a:r>
                      <a:r>
                        <a:rPr sz="1200" spc="-15" dirty="0" smtClean="0">
                          <a:solidFill>
                            <a:srgbClr val="2B2A29"/>
                          </a:solidFill>
                          <a:latin typeface="Arial"/>
                          <a:cs typeface="Arial"/>
                        </a:rPr>
                        <a:t>АЗ</a:t>
                      </a:r>
                      <a:r>
                        <a:rPr sz="1200" spc="0" dirty="0" smtClean="0">
                          <a:solidFill>
                            <a:srgbClr val="2B2A29"/>
                          </a:solidFill>
                          <a:latin typeface="Arial"/>
                          <a:cs typeface="Arial"/>
                        </a:rPr>
                        <a:t>ОСНАБЖЕНИЕ (</a:t>
                      </a:r>
                      <a:r>
                        <a:rPr sz="1200" spc="10" dirty="0" smtClean="0">
                          <a:solidFill>
                            <a:srgbClr val="2B2A29"/>
                          </a:solidFill>
                          <a:latin typeface="Arial"/>
                          <a:cs typeface="Arial"/>
                        </a:rPr>
                        <a:t>ку</a:t>
                      </a:r>
                      <a:r>
                        <a:rPr sz="1200" spc="0" dirty="0" smtClean="0">
                          <a:solidFill>
                            <a:srgbClr val="2B2A29"/>
                          </a:solidFill>
                          <a:latin typeface="Arial"/>
                          <a:cs typeface="Arial"/>
                        </a:rPr>
                        <a:t>б.м/ час)</a:t>
                      </a:r>
                      <a:endParaRPr sz="1200" dirty="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2743">
                      <a:solidFill>
                        <a:srgbClr val="5B5B5B"/>
                      </a:solidFill>
                      <a:prstDash val="solid"/>
                    </a:lnL>
                    <a:lnR w="2743">
                      <a:solidFill>
                        <a:srgbClr val="5B5B5B"/>
                      </a:solidFill>
                      <a:prstDash val="solid"/>
                    </a:lnR>
                    <a:lnT w="2743">
                      <a:solidFill>
                        <a:srgbClr val="5B5B5B"/>
                      </a:solidFill>
                      <a:prstDash val="solid"/>
                    </a:lnT>
                    <a:lnB w="2743">
                      <a:solidFill>
                        <a:srgbClr val="5B5B5B"/>
                      </a:solidFill>
                      <a:prstDash val="solid"/>
                    </a:lnB>
                    <a:solidFill>
                      <a:srgbClr val="FFFFCE"/>
                    </a:solidFill>
                  </a:tcPr>
                </a:tc>
                <a:tc>
                  <a:txBody>
                    <a:bodyPr/>
                    <a:lstStyle/>
                    <a:p>
                      <a:pPr marL="233679">
                        <a:lnSpc>
                          <a:spcPct val="100000"/>
                        </a:lnSpc>
                      </a:pPr>
                      <a:r>
                        <a:rPr sz="1200" dirty="0" smtClean="0">
                          <a:solidFill>
                            <a:srgbClr val="2B2A29"/>
                          </a:solidFill>
                          <a:latin typeface="Arial"/>
                          <a:cs typeface="Arial"/>
                        </a:rPr>
                        <a:t>279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2743">
                      <a:solidFill>
                        <a:srgbClr val="5B5B5B"/>
                      </a:solidFill>
                      <a:prstDash val="solid"/>
                    </a:lnL>
                    <a:lnR w="2743">
                      <a:solidFill>
                        <a:srgbClr val="5B5B5B"/>
                      </a:solidFill>
                      <a:prstDash val="solid"/>
                    </a:lnR>
                    <a:lnT w="2743">
                      <a:solidFill>
                        <a:srgbClr val="5B5B5B"/>
                      </a:solidFill>
                      <a:prstDash val="solid"/>
                    </a:lnT>
                    <a:lnB w="2743">
                      <a:solidFill>
                        <a:srgbClr val="5B5B5B"/>
                      </a:solidFill>
                      <a:prstDash val="solid"/>
                    </a:lnB>
                    <a:solidFill>
                      <a:srgbClr val="FFFFCE"/>
                    </a:solidFill>
                  </a:tcPr>
                </a:tc>
                <a:tc>
                  <a:txBody>
                    <a:bodyPr/>
                    <a:lstStyle/>
                    <a:p>
                      <a:pPr marL="191135">
                        <a:lnSpc>
                          <a:spcPct val="100000"/>
                        </a:lnSpc>
                      </a:pPr>
                      <a:r>
                        <a:rPr sz="1200" dirty="0" smtClean="0">
                          <a:solidFill>
                            <a:srgbClr val="2B2A29"/>
                          </a:solidFill>
                          <a:latin typeface="Arial"/>
                          <a:cs typeface="Arial"/>
                        </a:rPr>
                        <a:t>1397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2743">
                      <a:solidFill>
                        <a:srgbClr val="5B5B5B"/>
                      </a:solidFill>
                      <a:prstDash val="solid"/>
                    </a:lnL>
                    <a:lnR w="2743">
                      <a:solidFill>
                        <a:srgbClr val="5B5B5B"/>
                      </a:solidFill>
                      <a:prstDash val="solid"/>
                    </a:lnR>
                    <a:lnT w="2743">
                      <a:solidFill>
                        <a:srgbClr val="5B5B5B"/>
                      </a:solidFill>
                      <a:prstDash val="solid"/>
                    </a:lnT>
                    <a:lnB w="2743">
                      <a:solidFill>
                        <a:srgbClr val="5B5B5B"/>
                      </a:solidFill>
                      <a:prstDash val="solid"/>
                    </a:lnB>
                    <a:solidFill>
                      <a:srgbClr val="FFFFCE"/>
                    </a:solidFill>
                  </a:tcPr>
                </a:tc>
                <a:tc>
                  <a:txBody>
                    <a:bodyPr/>
                    <a:lstStyle/>
                    <a:p>
                      <a:pPr marL="191135">
                        <a:lnSpc>
                          <a:spcPct val="100000"/>
                        </a:lnSpc>
                      </a:pPr>
                      <a:r>
                        <a:rPr sz="1200" dirty="0" smtClean="0">
                          <a:solidFill>
                            <a:srgbClr val="2B2A29"/>
                          </a:solidFill>
                          <a:latin typeface="Arial"/>
                          <a:cs typeface="Arial"/>
                        </a:rPr>
                        <a:t>1229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2743">
                      <a:solidFill>
                        <a:srgbClr val="5B5B5B"/>
                      </a:solidFill>
                      <a:prstDash val="solid"/>
                    </a:lnL>
                    <a:lnR w="2743">
                      <a:solidFill>
                        <a:srgbClr val="5B5B5B"/>
                      </a:solidFill>
                      <a:prstDash val="solid"/>
                    </a:lnR>
                    <a:lnT w="2743">
                      <a:solidFill>
                        <a:srgbClr val="5B5B5B"/>
                      </a:solidFill>
                      <a:prstDash val="solid"/>
                    </a:lnT>
                    <a:lnB w="2743">
                      <a:solidFill>
                        <a:srgbClr val="5B5B5B"/>
                      </a:solidFill>
                      <a:prstDash val="solid"/>
                    </a:lnB>
                    <a:solidFill>
                      <a:srgbClr val="FFFFCE"/>
                    </a:solidFill>
                  </a:tcPr>
                </a:tc>
                <a:tc>
                  <a:txBody>
                    <a:bodyPr/>
                    <a:lstStyle/>
                    <a:p>
                      <a:pPr marL="191135">
                        <a:lnSpc>
                          <a:spcPct val="100000"/>
                        </a:lnSpc>
                      </a:pPr>
                      <a:r>
                        <a:rPr sz="1200" dirty="0" smtClean="0">
                          <a:solidFill>
                            <a:srgbClr val="2B2A29"/>
                          </a:solidFill>
                          <a:latin typeface="Arial"/>
                          <a:cs typeface="Arial"/>
                        </a:rPr>
                        <a:t>1788</a:t>
                      </a:r>
                      <a:endParaRPr sz="1200" dirty="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2743">
                      <a:solidFill>
                        <a:srgbClr val="5B5B5B"/>
                      </a:solidFill>
                      <a:prstDash val="solid"/>
                    </a:lnL>
                    <a:lnR w="2743">
                      <a:solidFill>
                        <a:srgbClr val="5B5B5B"/>
                      </a:solidFill>
                      <a:prstDash val="solid"/>
                    </a:lnR>
                    <a:lnT w="2743">
                      <a:solidFill>
                        <a:srgbClr val="5B5B5B"/>
                      </a:solidFill>
                      <a:prstDash val="solid"/>
                    </a:lnT>
                    <a:lnB w="2743">
                      <a:solidFill>
                        <a:srgbClr val="5B5B5B"/>
                      </a:solidFill>
                      <a:prstDash val="solid"/>
                    </a:lnB>
                    <a:solidFill>
                      <a:srgbClr val="FFFFCE"/>
                    </a:solidFill>
                  </a:tcPr>
                </a:tc>
                <a:tc>
                  <a:txBody>
                    <a:bodyPr/>
                    <a:lstStyle/>
                    <a:p>
                      <a:pPr marL="233679">
                        <a:lnSpc>
                          <a:spcPct val="100000"/>
                        </a:lnSpc>
                      </a:pPr>
                      <a:r>
                        <a:rPr sz="1200" dirty="0" smtClean="0">
                          <a:solidFill>
                            <a:srgbClr val="2B2A29"/>
                          </a:solidFill>
                          <a:latin typeface="Arial"/>
                          <a:cs typeface="Arial"/>
                        </a:rPr>
                        <a:t>894</a:t>
                      </a:r>
                      <a:endParaRPr sz="1200" dirty="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2743">
                      <a:solidFill>
                        <a:srgbClr val="5B5B5B"/>
                      </a:solidFill>
                      <a:prstDash val="solid"/>
                    </a:lnL>
                    <a:lnR w="2743">
                      <a:solidFill>
                        <a:srgbClr val="5B5B5B"/>
                      </a:solidFill>
                      <a:prstDash val="solid"/>
                    </a:lnR>
                    <a:lnT w="2743">
                      <a:solidFill>
                        <a:srgbClr val="5B5B5B"/>
                      </a:solidFill>
                      <a:prstDash val="solid"/>
                    </a:lnT>
                    <a:lnB w="2743">
                      <a:solidFill>
                        <a:srgbClr val="5B5B5B"/>
                      </a:solidFill>
                      <a:prstDash val="solid"/>
                    </a:lnB>
                    <a:solidFill>
                      <a:srgbClr val="FFFFCE"/>
                    </a:solidFill>
                  </a:tcPr>
                </a:tc>
                <a:tc>
                  <a:txBody>
                    <a:bodyPr/>
                    <a:lstStyle/>
                    <a:p>
                      <a:pPr marL="183515">
                        <a:lnSpc>
                          <a:spcPct val="100000"/>
                        </a:lnSpc>
                      </a:pPr>
                      <a:r>
                        <a:rPr sz="1200" dirty="0" smtClean="0">
                          <a:solidFill>
                            <a:srgbClr val="2B2A29"/>
                          </a:solidFill>
                          <a:latin typeface="Arial"/>
                          <a:cs typeface="Arial"/>
                        </a:rPr>
                        <a:t>5586</a:t>
                      </a:r>
                      <a:endParaRPr sz="1200" dirty="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2743">
                      <a:solidFill>
                        <a:srgbClr val="5B5B5B"/>
                      </a:solidFill>
                      <a:prstDash val="solid"/>
                    </a:lnL>
                    <a:lnR w="2743">
                      <a:solidFill>
                        <a:srgbClr val="5B5B5B"/>
                      </a:solidFill>
                      <a:prstDash val="solid"/>
                    </a:lnR>
                    <a:lnT w="2743">
                      <a:solidFill>
                        <a:srgbClr val="5B5B5B"/>
                      </a:solidFill>
                      <a:prstDash val="solid"/>
                    </a:lnT>
                    <a:lnB w="2743">
                      <a:solidFill>
                        <a:srgbClr val="5B5B5B"/>
                      </a:solidFill>
                      <a:prstDash val="solid"/>
                    </a:lnB>
                    <a:solidFill>
                      <a:srgbClr val="FFFFCE"/>
                    </a:solidFill>
                  </a:tcPr>
                </a:tc>
              </a:tr>
              <a:tr h="364068">
                <a:tc>
                  <a:txBody>
                    <a:bodyPr/>
                    <a:lstStyle/>
                    <a:p>
                      <a:pPr marL="121285">
                        <a:lnSpc>
                          <a:spcPct val="100000"/>
                        </a:lnSpc>
                      </a:pPr>
                      <a:r>
                        <a:rPr sz="1200" dirty="0" smtClean="0">
                          <a:solidFill>
                            <a:srgbClr val="2B2A29"/>
                          </a:solidFill>
                          <a:latin typeface="Arial"/>
                          <a:cs typeface="Arial"/>
                        </a:rPr>
                        <a:t>ТЕПЛОСНАБЖЕНИЕ (Г</a:t>
                      </a:r>
                      <a:r>
                        <a:rPr sz="1200" spc="25" dirty="0" smtClean="0">
                          <a:solidFill>
                            <a:srgbClr val="2B2A29"/>
                          </a:solidFill>
                          <a:latin typeface="Arial"/>
                          <a:cs typeface="Arial"/>
                        </a:rPr>
                        <a:t>к</a:t>
                      </a:r>
                      <a:r>
                        <a:rPr sz="1200" spc="0" dirty="0" smtClean="0">
                          <a:solidFill>
                            <a:srgbClr val="2B2A29"/>
                          </a:solidFill>
                          <a:latin typeface="Arial"/>
                          <a:cs typeface="Arial"/>
                        </a:rPr>
                        <a:t>ал/час)</a:t>
                      </a:r>
                      <a:endParaRPr sz="1200" dirty="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2743">
                      <a:solidFill>
                        <a:srgbClr val="5B5B5B"/>
                      </a:solidFill>
                      <a:prstDash val="solid"/>
                    </a:lnL>
                    <a:lnR w="2743">
                      <a:solidFill>
                        <a:srgbClr val="5B5B5B"/>
                      </a:solidFill>
                      <a:prstDash val="solid"/>
                    </a:lnR>
                    <a:lnT w="2743">
                      <a:solidFill>
                        <a:srgbClr val="5B5B5B"/>
                      </a:solidFill>
                      <a:prstDash val="solid"/>
                    </a:lnT>
                    <a:lnB w="2743">
                      <a:solidFill>
                        <a:srgbClr val="5B5B5B"/>
                      </a:solidFill>
                      <a:prstDash val="solid"/>
                    </a:lnB>
                    <a:solidFill>
                      <a:srgbClr val="FFCE9C"/>
                    </a:solidFill>
                  </a:tcPr>
                </a:tc>
                <a:tc>
                  <a:txBody>
                    <a:bodyPr/>
                    <a:lstStyle/>
                    <a:p>
                      <a:pPr marL="170180">
                        <a:lnSpc>
                          <a:spcPct val="100000"/>
                        </a:lnSpc>
                      </a:pPr>
                      <a:r>
                        <a:rPr sz="1200" dirty="0" smtClean="0">
                          <a:solidFill>
                            <a:srgbClr val="2B2A29"/>
                          </a:solidFill>
                          <a:latin typeface="Arial"/>
                          <a:cs typeface="Arial"/>
                        </a:rPr>
                        <a:t>2,008</a:t>
                      </a:r>
                      <a:endParaRPr sz="1200" dirty="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2743">
                      <a:solidFill>
                        <a:srgbClr val="5B5B5B"/>
                      </a:solidFill>
                      <a:prstDash val="solid"/>
                    </a:lnL>
                    <a:lnR w="2743">
                      <a:solidFill>
                        <a:srgbClr val="5B5B5B"/>
                      </a:solidFill>
                      <a:prstDash val="solid"/>
                    </a:lnR>
                    <a:lnT w="2743">
                      <a:solidFill>
                        <a:srgbClr val="5B5B5B"/>
                      </a:solidFill>
                      <a:prstDash val="solid"/>
                    </a:lnT>
                    <a:lnB w="2743">
                      <a:solidFill>
                        <a:srgbClr val="5B5B5B"/>
                      </a:solidFill>
                      <a:prstDash val="solid"/>
                    </a:lnB>
                    <a:solidFill>
                      <a:srgbClr val="FFCE9C"/>
                    </a:solidFill>
                  </a:tcPr>
                </a:tc>
                <a:tc>
                  <a:txBody>
                    <a:bodyPr/>
                    <a:lstStyle/>
                    <a:p>
                      <a:pPr marL="127635">
                        <a:lnSpc>
                          <a:spcPct val="100000"/>
                        </a:lnSpc>
                      </a:pPr>
                      <a:r>
                        <a:rPr sz="1200" dirty="0" smtClean="0">
                          <a:solidFill>
                            <a:srgbClr val="2B2A29"/>
                          </a:solidFill>
                          <a:latin typeface="Arial"/>
                          <a:cs typeface="Arial"/>
                        </a:rPr>
                        <a:t>10,040</a:t>
                      </a:r>
                      <a:endParaRPr sz="1200" dirty="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2743">
                      <a:solidFill>
                        <a:srgbClr val="5B5B5B"/>
                      </a:solidFill>
                      <a:prstDash val="solid"/>
                    </a:lnL>
                    <a:lnR w="2743">
                      <a:solidFill>
                        <a:srgbClr val="5B5B5B"/>
                      </a:solidFill>
                      <a:prstDash val="solid"/>
                    </a:lnR>
                    <a:lnT w="2743">
                      <a:solidFill>
                        <a:srgbClr val="5B5B5B"/>
                      </a:solidFill>
                      <a:prstDash val="solid"/>
                    </a:lnT>
                    <a:lnB w="2743">
                      <a:solidFill>
                        <a:srgbClr val="5B5B5B"/>
                      </a:solidFill>
                      <a:prstDash val="solid"/>
                    </a:lnB>
                    <a:solidFill>
                      <a:srgbClr val="FFCE9C"/>
                    </a:solidFill>
                  </a:tcPr>
                </a:tc>
                <a:tc>
                  <a:txBody>
                    <a:bodyPr/>
                    <a:lstStyle/>
                    <a:p>
                      <a:pPr marL="170180">
                        <a:lnSpc>
                          <a:spcPct val="100000"/>
                        </a:lnSpc>
                      </a:pPr>
                      <a:r>
                        <a:rPr sz="1200" dirty="0" smtClean="0">
                          <a:solidFill>
                            <a:srgbClr val="2B2A29"/>
                          </a:solidFill>
                          <a:latin typeface="Arial"/>
                          <a:cs typeface="Arial"/>
                        </a:rPr>
                        <a:t>8,835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2743">
                      <a:solidFill>
                        <a:srgbClr val="5B5B5B"/>
                      </a:solidFill>
                      <a:prstDash val="solid"/>
                    </a:lnL>
                    <a:lnR w="2743">
                      <a:solidFill>
                        <a:srgbClr val="5B5B5B"/>
                      </a:solidFill>
                      <a:prstDash val="solid"/>
                    </a:lnR>
                    <a:lnT w="2743">
                      <a:solidFill>
                        <a:srgbClr val="5B5B5B"/>
                      </a:solidFill>
                      <a:prstDash val="solid"/>
                    </a:lnT>
                    <a:lnB w="2743">
                      <a:solidFill>
                        <a:srgbClr val="5B5B5B"/>
                      </a:solidFill>
                      <a:prstDash val="solid"/>
                    </a:lnB>
                    <a:solidFill>
                      <a:srgbClr val="FFCE9C"/>
                    </a:solidFill>
                  </a:tcPr>
                </a:tc>
                <a:tc>
                  <a:txBody>
                    <a:bodyPr/>
                    <a:lstStyle/>
                    <a:p>
                      <a:pPr marL="127635">
                        <a:lnSpc>
                          <a:spcPct val="100000"/>
                        </a:lnSpc>
                      </a:pPr>
                      <a:r>
                        <a:rPr sz="1200" dirty="0" smtClean="0">
                          <a:solidFill>
                            <a:srgbClr val="2B2A29"/>
                          </a:solidFill>
                          <a:latin typeface="Arial"/>
                          <a:cs typeface="Arial"/>
                        </a:rPr>
                        <a:t>12,851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2743">
                      <a:solidFill>
                        <a:srgbClr val="5B5B5B"/>
                      </a:solidFill>
                      <a:prstDash val="solid"/>
                    </a:lnL>
                    <a:lnR w="2743">
                      <a:solidFill>
                        <a:srgbClr val="5B5B5B"/>
                      </a:solidFill>
                      <a:prstDash val="solid"/>
                    </a:lnR>
                    <a:lnT w="2743">
                      <a:solidFill>
                        <a:srgbClr val="5B5B5B"/>
                      </a:solidFill>
                      <a:prstDash val="solid"/>
                    </a:lnT>
                    <a:lnB w="2743">
                      <a:solidFill>
                        <a:srgbClr val="5B5B5B"/>
                      </a:solidFill>
                      <a:prstDash val="solid"/>
                    </a:lnB>
                    <a:solidFill>
                      <a:srgbClr val="FFCE9C"/>
                    </a:solidFill>
                  </a:tcPr>
                </a:tc>
                <a:tc>
                  <a:txBody>
                    <a:bodyPr/>
                    <a:lstStyle/>
                    <a:p>
                      <a:pPr marL="170180">
                        <a:lnSpc>
                          <a:spcPct val="100000"/>
                        </a:lnSpc>
                      </a:pPr>
                      <a:r>
                        <a:rPr sz="1200" dirty="0" smtClean="0">
                          <a:solidFill>
                            <a:srgbClr val="2B2A29"/>
                          </a:solidFill>
                          <a:latin typeface="Arial"/>
                          <a:cs typeface="Arial"/>
                        </a:rPr>
                        <a:t>6,425</a:t>
                      </a:r>
                      <a:endParaRPr sz="1200" dirty="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2743">
                      <a:solidFill>
                        <a:srgbClr val="5B5B5B"/>
                      </a:solidFill>
                      <a:prstDash val="solid"/>
                    </a:lnL>
                    <a:lnR w="2743">
                      <a:solidFill>
                        <a:srgbClr val="5B5B5B"/>
                      </a:solidFill>
                      <a:prstDash val="solid"/>
                    </a:lnR>
                    <a:lnT w="2743">
                      <a:solidFill>
                        <a:srgbClr val="5B5B5B"/>
                      </a:solidFill>
                      <a:prstDash val="solid"/>
                    </a:lnT>
                    <a:lnB w="2743">
                      <a:solidFill>
                        <a:srgbClr val="5B5B5B"/>
                      </a:solidFill>
                      <a:prstDash val="solid"/>
                    </a:lnB>
                    <a:solidFill>
                      <a:srgbClr val="FFCE9C"/>
                    </a:solidFill>
                  </a:tcPr>
                </a:tc>
                <a:tc>
                  <a:txBody>
                    <a:bodyPr/>
                    <a:lstStyle/>
                    <a:p>
                      <a:pPr marL="120014">
                        <a:lnSpc>
                          <a:spcPct val="100000"/>
                        </a:lnSpc>
                      </a:pPr>
                      <a:r>
                        <a:rPr sz="1200" dirty="0" smtClean="0">
                          <a:solidFill>
                            <a:srgbClr val="2B2A29"/>
                          </a:solidFill>
                          <a:latin typeface="Arial"/>
                          <a:cs typeface="Arial"/>
                        </a:rPr>
                        <a:t>40,158</a:t>
                      </a:r>
                      <a:endParaRPr sz="1200" dirty="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2743">
                      <a:solidFill>
                        <a:srgbClr val="5B5B5B"/>
                      </a:solidFill>
                      <a:prstDash val="solid"/>
                    </a:lnL>
                    <a:lnR w="2743">
                      <a:solidFill>
                        <a:srgbClr val="5B5B5B"/>
                      </a:solidFill>
                      <a:prstDash val="solid"/>
                    </a:lnR>
                    <a:lnT w="2743">
                      <a:solidFill>
                        <a:srgbClr val="5B5B5B"/>
                      </a:solidFill>
                      <a:prstDash val="solid"/>
                    </a:lnT>
                    <a:lnB w="2743">
                      <a:solidFill>
                        <a:srgbClr val="5B5B5B"/>
                      </a:solidFill>
                      <a:prstDash val="solid"/>
                    </a:lnB>
                    <a:solidFill>
                      <a:srgbClr val="FFCE9C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699853" y="378851"/>
            <a:ext cx="1901454" cy="40824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032060" y="395053"/>
            <a:ext cx="318060" cy="302412"/>
          </a:xfrm>
          <a:custGeom>
            <a:avLst/>
            <a:gdLst/>
            <a:ahLst/>
            <a:cxnLst/>
            <a:rect l="l" t="t" r="r" b="b"/>
            <a:pathLst>
              <a:path w="242623" h="333773">
                <a:moveTo>
                  <a:pt x="17114" y="0"/>
                </a:moveTo>
                <a:lnTo>
                  <a:pt x="0" y="14514"/>
                </a:lnTo>
                <a:lnTo>
                  <a:pt x="52696" y="62476"/>
                </a:lnTo>
                <a:lnTo>
                  <a:pt x="59497" y="68807"/>
                </a:lnTo>
                <a:lnTo>
                  <a:pt x="66189" y="75304"/>
                </a:lnTo>
                <a:lnTo>
                  <a:pt x="66433" y="80889"/>
                </a:lnTo>
                <a:lnTo>
                  <a:pt x="66526" y="331367"/>
                </a:lnTo>
                <a:lnTo>
                  <a:pt x="90133" y="333773"/>
                </a:lnTo>
                <a:lnTo>
                  <a:pt x="90512" y="287660"/>
                </a:lnTo>
                <a:lnTo>
                  <a:pt x="126861" y="264411"/>
                </a:lnTo>
                <a:lnTo>
                  <a:pt x="150823" y="264205"/>
                </a:lnTo>
                <a:lnTo>
                  <a:pt x="162710" y="263200"/>
                </a:lnTo>
                <a:lnTo>
                  <a:pt x="198957" y="249129"/>
                </a:lnTo>
                <a:lnTo>
                  <a:pt x="228741" y="219638"/>
                </a:lnTo>
                <a:lnTo>
                  <a:pt x="242623" y="176225"/>
                </a:lnTo>
                <a:lnTo>
                  <a:pt x="241126" y="158008"/>
                </a:lnTo>
                <a:lnTo>
                  <a:pt x="221039" y="115081"/>
                </a:lnTo>
                <a:lnTo>
                  <a:pt x="188517" y="89135"/>
                </a:lnTo>
                <a:lnTo>
                  <a:pt x="157715" y="79405"/>
                </a:lnTo>
                <a:lnTo>
                  <a:pt x="145829" y="79405"/>
                </a:lnTo>
                <a:lnTo>
                  <a:pt x="138737" y="79142"/>
                </a:lnTo>
                <a:lnTo>
                  <a:pt x="28479" y="10289"/>
                </a:lnTo>
                <a:lnTo>
                  <a:pt x="22386" y="4848"/>
                </a:lnTo>
                <a:lnTo>
                  <a:pt x="17114" y="0"/>
                </a:lnTo>
                <a:close/>
              </a:path>
              <a:path w="242623" h="333773">
                <a:moveTo>
                  <a:pt x="157652" y="79394"/>
                </a:moveTo>
                <a:lnTo>
                  <a:pt x="145829" y="79405"/>
                </a:lnTo>
                <a:lnTo>
                  <a:pt x="157715" y="79405"/>
                </a:lnTo>
                <a:close/>
              </a:path>
            </a:pathLst>
          </a:custGeom>
          <a:solidFill>
            <a:srgbClr val="233B77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736748" y="335043"/>
            <a:ext cx="251898" cy="452048"/>
          </a:xfrm>
          <a:custGeom>
            <a:avLst/>
            <a:gdLst/>
            <a:ahLst/>
            <a:cxnLst/>
            <a:rect l="l" t="t" r="r" b="b"/>
            <a:pathLst>
              <a:path w="192153" h="498927">
                <a:moveTo>
                  <a:pt x="192153" y="0"/>
                </a:moveTo>
                <a:lnTo>
                  <a:pt x="4999" y="7"/>
                </a:lnTo>
                <a:lnTo>
                  <a:pt x="0" y="4255"/>
                </a:lnTo>
                <a:lnTo>
                  <a:pt x="53" y="414599"/>
                </a:lnTo>
                <a:lnTo>
                  <a:pt x="0" y="494682"/>
                </a:lnTo>
                <a:lnTo>
                  <a:pt x="4999" y="498927"/>
                </a:lnTo>
                <a:lnTo>
                  <a:pt x="187030" y="498927"/>
                </a:lnTo>
                <a:lnTo>
                  <a:pt x="192031" y="494682"/>
                </a:lnTo>
                <a:lnTo>
                  <a:pt x="192153" y="0"/>
                </a:lnTo>
                <a:close/>
              </a:path>
              <a:path w="192153" h="498927">
                <a:moveTo>
                  <a:pt x="32" y="413753"/>
                </a:moveTo>
                <a:lnTo>
                  <a:pt x="31" y="414599"/>
                </a:lnTo>
                <a:lnTo>
                  <a:pt x="32" y="413753"/>
                </a:lnTo>
                <a:close/>
              </a:path>
            </a:pathLst>
          </a:custGeom>
          <a:solidFill>
            <a:srgbClr val="233B77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817043" y="395358"/>
            <a:ext cx="137285" cy="330843"/>
          </a:xfrm>
          <a:custGeom>
            <a:avLst/>
            <a:gdLst/>
            <a:ahLst/>
            <a:cxnLst/>
            <a:rect l="l" t="t" r="r" b="b"/>
            <a:pathLst>
              <a:path w="104724" h="365153">
                <a:moveTo>
                  <a:pt x="1621" y="0"/>
                </a:moveTo>
                <a:lnTo>
                  <a:pt x="137" y="2990"/>
                </a:lnTo>
                <a:lnTo>
                  <a:pt x="61" y="286526"/>
                </a:lnTo>
                <a:lnTo>
                  <a:pt x="0" y="360908"/>
                </a:lnTo>
                <a:lnTo>
                  <a:pt x="4999" y="365153"/>
                </a:lnTo>
                <a:lnTo>
                  <a:pt x="99532" y="365153"/>
                </a:lnTo>
                <a:lnTo>
                  <a:pt x="104528" y="360908"/>
                </a:lnTo>
                <a:lnTo>
                  <a:pt x="104724" y="90026"/>
                </a:lnTo>
                <a:lnTo>
                  <a:pt x="104423" y="87014"/>
                </a:lnTo>
                <a:lnTo>
                  <a:pt x="36774" y="21335"/>
                </a:lnTo>
                <a:lnTo>
                  <a:pt x="6889" y="251"/>
                </a:lnTo>
                <a:lnTo>
                  <a:pt x="1621" y="0"/>
                </a:lnTo>
                <a:close/>
              </a:path>
              <a:path w="104724" h="365153">
                <a:moveTo>
                  <a:pt x="26" y="283049"/>
                </a:moveTo>
                <a:lnTo>
                  <a:pt x="24" y="286526"/>
                </a:lnTo>
                <a:lnTo>
                  <a:pt x="26" y="283049"/>
                </a:lnTo>
                <a:close/>
              </a:path>
            </a:pathLst>
          </a:custGeom>
          <a:solidFill>
            <a:srgbClr val="EF7F1A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988647" y="335049"/>
            <a:ext cx="547884" cy="452041"/>
          </a:xfrm>
          <a:custGeom>
            <a:avLst/>
            <a:gdLst/>
            <a:ahLst/>
            <a:cxnLst/>
            <a:rect l="l" t="t" r="r" b="b"/>
            <a:pathLst>
              <a:path w="417937" h="498919">
                <a:moveTo>
                  <a:pt x="123184" y="400276"/>
                </a:moveTo>
                <a:lnTo>
                  <a:pt x="99591" y="403256"/>
                </a:lnTo>
                <a:lnTo>
                  <a:pt x="99563" y="414726"/>
                </a:lnTo>
                <a:lnTo>
                  <a:pt x="99514" y="494675"/>
                </a:lnTo>
                <a:lnTo>
                  <a:pt x="104515" y="498919"/>
                </a:lnTo>
                <a:lnTo>
                  <a:pt x="412937" y="498919"/>
                </a:lnTo>
                <a:lnTo>
                  <a:pt x="417937" y="494675"/>
                </a:lnTo>
                <a:lnTo>
                  <a:pt x="417937" y="430457"/>
                </a:lnTo>
                <a:lnTo>
                  <a:pt x="160693" y="430457"/>
                </a:lnTo>
                <a:lnTo>
                  <a:pt x="136674" y="429147"/>
                </a:lnTo>
                <a:lnTo>
                  <a:pt x="125879" y="422352"/>
                </a:lnTo>
                <a:lnTo>
                  <a:pt x="123173" y="408301"/>
                </a:lnTo>
                <a:lnTo>
                  <a:pt x="123184" y="400276"/>
                </a:lnTo>
                <a:close/>
              </a:path>
              <a:path w="417937" h="498919">
                <a:moveTo>
                  <a:pt x="417937" y="48298"/>
                </a:moveTo>
                <a:lnTo>
                  <a:pt x="55910" y="48298"/>
                </a:lnTo>
                <a:lnTo>
                  <a:pt x="195912" y="48498"/>
                </a:lnTo>
                <a:lnTo>
                  <a:pt x="210625" y="49003"/>
                </a:lnTo>
                <a:lnTo>
                  <a:pt x="253165" y="57799"/>
                </a:lnTo>
                <a:lnTo>
                  <a:pt x="292111" y="76343"/>
                </a:lnTo>
                <a:lnTo>
                  <a:pt x="325929" y="103124"/>
                </a:lnTo>
                <a:lnTo>
                  <a:pt x="353084" y="136632"/>
                </a:lnTo>
                <a:lnTo>
                  <a:pt x="372039" y="175356"/>
                </a:lnTo>
                <a:lnTo>
                  <a:pt x="381260" y="217785"/>
                </a:lnTo>
                <a:lnTo>
                  <a:pt x="381905" y="232491"/>
                </a:lnTo>
                <a:lnTo>
                  <a:pt x="381298" y="249613"/>
                </a:lnTo>
                <a:lnTo>
                  <a:pt x="372173" y="298540"/>
                </a:lnTo>
                <a:lnTo>
                  <a:pt x="352056" y="342386"/>
                </a:lnTo>
                <a:lnTo>
                  <a:pt x="320898" y="379326"/>
                </a:lnTo>
                <a:lnTo>
                  <a:pt x="278651" y="407534"/>
                </a:lnTo>
                <a:lnTo>
                  <a:pt x="225265" y="425186"/>
                </a:lnTo>
                <a:lnTo>
                  <a:pt x="183463" y="430189"/>
                </a:lnTo>
                <a:lnTo>
                  <a:pt x="160693" y="430457"/>
                </a:lnTo>
                <a:lnTo>
                  <a:pt x="417937" y="430457"/>
                </a:lnTo>
                <a:lnTo>
                  <a:pt x="417937" y="48298"/>
                </a:lnTo>
                <a:close/>
              </a:path>
              <a:path w="417937" h="498919">
                <a:moveTo>
                  <a:pt x="99542" y="413777"/>
                </a:moveTo>
                <a:lnTo>
                  <a:pt x="99541" y="414726"/>
                </a:lnTo>
                <a:lnTo>
                  <a:pt x="99542" y="413777"/>
                </a:lnTo>
                <a:close/>
              </a:path>
              <a:path w="417937" h="498919">
                <a:moveTo>
                  <a:pt x="412937" y="0"/>
                </a:moveTo>
                <a:lnTo>
                  <a:pt x="65447" y="2153"/>
                </a:lnTo>
                <a:lnTo>
                  <a:pt x="19000" y="3858"/>
                </a:lnTo>
                <a:lnTo>
                  <a:pt x="0" y="61394"/>
                </a:lnTo>
                <a:lnTo>
                  <a:pt x="11682" y="61922"/>
                </a:lnTo>
                <a:lnTo>
                  <a:pt x="12966" y="62815"/>
                </a:lnTo>
                <a:lnTo>
                  <a:pt x="20444" y="69457"/>
                </a:lnTo>
                <a:lnTo>
                  <a:pt x="32849" y="80614"/>
                </a:lnTo>
                <a:lnTo>
                  <a:pt x="48649" y="64828"/>
                </a:lnTo>
                <a:lnTo>
                  <a:pt x="45863" y="62149"/>
                </a:lnTo>
                <a:lnTo>
                  <a:pt x="44160" y="60421"/>
                </a:lnTo>
                <a:lnTo>
                  <a:pt x="42219" y="52151"/>
                </a:lnTo>
                <a:lnTo>
                  <a:pt x="55910" y="48298"/>
                </a:lnTo>
                <a:lnTo>
                  <a:pt x="417937" y="48298"/>
                </a:lnTo>
                <a:lnTo>
                  <a:pt x="417937" y="4248"/>
                </a:lnTo>
                <a:lnTo>
                  <a:pt x="412937" y="0"/>
                </a:lnTo>
                <a:close/>
              </a:path>
            </a:pathLst>
          </a:custGeom>
          <a:solidFill>
            <a:srgbClr val="233B77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2777224" y="4736985"/>
            <a:ext cx="344672" cy="238222"/>
          </a:xfrm>
          <a:custGeom>
            <a:avLst/>
            <a:gdLst/>
            <a:ahLst/>
            <a:cxnLst/>
            <a:rect l="l" t="t" r="r" b="b"/>
            <a:pathLst>
              <a:path w="262923" h="262926">
                <a:moveTo>
                  <a:pt x="50923" y="135619"/>
                </a:moveTo>
                <a:lnTo>
                  <a:pt x="0" y="262926"/>
                </a:lnTo>
                <a:lnTo>
                  <a:pt x="96049" y="224506"/>
                </a:lnTo>
                <a:lnTo>
                  <a:pt x="51149" y="224506"/>
                </a:lnTo>
                <a:lnTo>
                  <a:pt x="38420" y="211777"/>
                </a:lnTo>
                <a:lnTo>
                  <a:pt x="73473" y="176723"/>
                </a:lnTo>
                <a:lnTo>
                  <a:pt x="72737" y="175864"/>
                </a:lnTo>
                <a:lnTo>
                  <a:pt x="70614" y="173214"/>
                </a:lnTo>
                <a:lnTo>
                  <a:pt x="52153" y="139165"/>
                </a:lnTo>
                <a:lnTo>
                  <a:pt x="50923" y="135619"/>
                </a:lnTo>
                <a:close/>
              </a:path>
              <a:path w="262923" h="262926">
                <a:moveTo>
                  <a:pt x="73473" y="176723"/>
                </a:moveTo>
                <a:lnTo>
                  <a:pt x="38420" y="211777"/>
                </a:lnTo>
                <a:lnTo>
                  <a:pt x="51149" y="224506"/>
                </a:lnTo>
                <a:lnTo>
                  <a:pt x="86204" y="189451"/>
                </a:lnTo>
                <a:lnTo>
                  <a:pt x="84489" y="187985"/>
                </a:lnTo>
                <a:lnTo>
                  <a:pt x="81991" y="185709"/>
                </a:lnTo>
                <a:lnTo>
                  <a:pt x="79564" y="183358"/>
                </a:lnTo>
                <a:lnTo>
                  <a:pt x="77217" y="180936"/>
                </a:lnTo>
                <a:lnTo>
                  <a:pt x="74941" y="178437"/>
                </a:lnTo>
                <a:lnTo>
                  <a:pt x="73473" y="176723"/>
                </a:lnTo>
                <a:close/>
              </a:path>
              <a:path w="262923" h="262926">
                <a:moveTo>
                  <a:pt x="86204" y="189451"/>
                </a:moveTo>
                <a:lnTo>
                  <a:pt x="51149" y="224506"/>
                </a:lnTo>
                <a:lnTo>
                  <a:pt x="96049" y="224506"/>
                </a:lnTo>
                <a:lnTo>
                  <a:pt x="127303" y="212004"/>
                </a:lnTo>
                <a:lnTo>
                  <a:pt x="123761" y="210773"/>
                </a:lnTo>
                <a:lnTo>
                  <a:pt x="120294" y="209466"/>
                </a:lnTo>
                <a:lnTo>
                  <a:pt x="87063" y="190185"/>
                </a:lnTo>
                <a:lnTo>
                  <a:pt x="86204" y="189451"/>
                </a:lnTo>
                <a:close/>
              </a:path>
              <a:path w="262923" h="262926">
                <a:moveTo>
                  <a:pt x="250193" y="0"/>
                </a:moveTo>
                <a:lnTo>
                  <a:pt x="73473" y="176723"/>
                </a:lnTo>
                <a:lnTo>
                  <a:pt x="74941" y="178437"/>
                </a:lnTo>
                <a:lnTo>
                  <a:pt x="77217" y="180936"/>
                </a:lnTo>
                <a:lnTo>
                  <a:pt x="79564" y="183358"/>
                </a:lnTo>
                <a:lnTo>
                  <a:pt x="81991" y="185709"/>
                </a:lnTo>
                <a:lnTo>
                  <a:pt x="84489" y="187985"/>
                </a:lnTo>
                <a:lnTo>
                  <a:pt x="86204" y="189451"/>
                </a:lnTo>
                <a:lnTo>
                  <a:pt x="262923" y="12730"/>
                </a:lnTo>
                <a:lnTo>
                  <a:pt x="250193" y="0"/>
                </a:lnTo>
                <a:close/>
              </a:path>
            </a:pathLst>
          </a:custGeom>
          <a:solidFill>
            <a:srgbClr val="FEFEF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2228071" y="5116529"/>
            <a:ext cx="344670" cy="238219"/>
          </a:xfrm>
          <a:custGeom>
            <a:avLst/>
            <a:gdLst/>
            <a:ahLst/>
            <a:cxnLst/>
            <a:rect l="l" t="t" r="r" b="b"/>
            <a:pathLst>
              <a:path w="262921" h="262923">
                <a:moveTo>
                  <a:pt x="50921" y="135619"/>
                </a:moveTo>
                <a:lnTo>
                  <a:pt x="0" y="262923"/>
                </a:lnTo>
                <a:lnTo>
                  <a:pt x="96045" y="224504"/>
                </a:lnTo>
                <a:lnTo>
                  <a:pt x="51147" y="224504"/>
                </a:lnTo>
                <a:lnTo>
                  <a:pt x="38418" y="211773"/>
                </a:lnTo>
                <a:lnTo>
                  <a:pt x="73473" y="176718"/>
                </a:lnTo>
                <a:lnTo>
                  <a:pt x="72740" y="175860"/>
                </a:lnTo>
                <a:lnTo>
                  <a:pt x="70613" y="173214"/>
                </a:lnTo>
                <a:lnTo>
                  <a:pt x="52152" y="139161"/>
                </a:lnTo>
                <a:lnTo>
                  <a:pt x="50921" y="135619"/>
                </a:lnTo>
                <a:close/>
              </a:path>
              <a:path w="262921" h="262923">
                <a:moveTo>
                  <a:pt x="73473" y="176718"/>
                </a:moveTo>
                <a:lnTo>
                  <a:pt x="38418" y="211773"/>
                </a:lnTo>
                <a:lnTo>
                  <a:pt x="51147" y="224504"/>
                </a:lnTo>
                <a:lnTo>
                  <a:pt x="86204" y="189448"/>
                </a:lnTo>
                <a:lnTo>
                  <a:pt x="84488" y="187981"/>
                </a:lnTo>
                <a:lnTo>
                  <a:pt x="81989" y="185707"/>
                </a:lnTo>
                <a:lnTo>
                  <a:pt x="79562" y="183356"/>
                </a:lnTo>
                <a:lnTo>
                  <a:pt x="77215" y="180933"/>
                </a:lnTo>
                <a:lnTo>
                  <a:pt x="74940" y="178435"/>
                </a:lnTo>
                <a:lnTo>
                  <a:pt x="73473" y="176718"/>
                </a:lnTo>
                <a:close/>
              </a:path>
              <a:path w="262921" h="262923">
                <a:moveTo>
                  <a:pt x="86204" y="189448"/>
                </a:moveTo>
                <a:lnTo>
                  <a:pt x="51147" y="224504"/>
                </a:lnTo>
                <a:lnTo>
                  <a:pt x="96045" y="224504"/>
                </a:lnTo>
                <a:lnTo>
                  <a:pt x="127302" y="212001"/>
                </a:lnTo>
                <a:lnTo>
                  <a:pt x="123760" y="210769"/>
                </a:lnTo>
                <a:lnTo>
                  <a:pt x="120293" y="209466"/>
                </a:lnTo>
                <a:lnTo>
                  <a:pt x="87062" y="190181"/>
                </a:lnTo>
                <a:lnTo>
                  <a:pt x="86204" y="189448"/>
                </a:lnTo>
                <a:close/>
              </a:path>
              <a:path w="262921" h="262923">
                <a:moveTo>
                  <a:pt x="250192" y="0"/>
                </a:moveTo>
                <a:lnTo>
                  <a:pt x="73473" y="176718"/>
                </a:lnTo>
                <a:lnTo>
                  <a:pt x="74940" y="178435"/>
                </a:lnTo>
                <a:lnTo>
                  <a:pt x="77215" y="180933"/>
                </a:lnTo>
                <a:lnTo>
                  <a:pt x="79562" y="183356"/>
                </a:lnTo>
                <a:lnTo>
                  <a:pt x="81989" y="185707"/>
                </a:lnTo>
                <a:lnTo>
                  <a:pt x="84488" y="187981"/>
                </a:lnTo>
                <a:lnTo>
                  <a:pt x="86204" y="189448"/>
                </a:lnTo>
                <a:lnTo>
                  <a:pt x="262921" y="12730"/>
                </a:lnTo>
                <a:lnTo>
                  <a:pt x="250192" y="0"/>
                </a:lnTo>
                <a:close/>
              </a:path>
            </a:pathLst>
          </a:custGeom>
          <a:solidFill>
            <a:srgbClr val="FEFEF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8089451" y="5773070"/>
            <a:ext cx="429898" cy="155457"/>
          </a:xfrm>
          <a:custGeom>
            <a:avLst/>
            <a:gdLst/>
            <a:ahLst/>
            <a:cxnLst/>
            <a:rect l="l" t="t" r="r" b="b"/>
            <a:pathLst>
              <a:path w="327935" h="171579">
                <a:moveTo>
                  <a:pt x="223088" y="128719"/>
                </a:moveTo>
                <a:lnTo>
                  <a:pt x="196960" y="158385"/>
                </a:lnTo>
                <a:lnTo>
                  <a:pt x="191091" y="162986"/>
                </a:lnTo>
                <a:lnTo>
                  <a:pt x="327935" y="171579"/>
                </a:lnTo>
                <a:lnTo>
                  <a:pt x="310717" y="151066"/>
                </a:lnTo>
                <a:lnTo>
                  <a:pt x="267343" y="151066"/>
                </a:lnTo>
                <a:lnTo>
                  <a:pt x="223088" y="128719"/>
                </a:lnTo>
                <a:close/>
              </a:path>
              <a:path w="327935" h="171579">
                <a:moveTo>
                  <a:pt x="231203" y="112649"/>
                </a:moveTo>
                <a:lnTo>
                  <a:pt x="223088" y="128719"/>
                </a:lnTo>
                <a:lnTo>
                  <a:pt x="267343" y="151066"/>
                </a:lnTo>
                <a:lnTo>
                  <a:pt x="275457" y="134995"/>
                </a:lnTo>
                <a:lnTo>
                  <a:pt x="231203" y="112649"/>
                </a:lnTo>
                <a:close/>
              </a:path>
              <a:path w="327935" h="171579">
                <a:moveTo>
                  <a:pt x="239786" y="66560"/>
                </a:moveTo>
                <a:lnTo>
                  <a:pt x="233921" y="105199"/>
                </a:lnTo>
                <a:lnTo>
                  <a:pt x="231203" y="112649"/>
                </a:lnTo>
                <a:lnTo>
                  <a:pt x="275457" y="134995"/>
                </a:lnTo>
                <a:lnTo>
                  <a:pt x="267343" y="151066"/>
                </a:lnTo>
                <a:lnTo>
                  <a:pt x="310717" y="151066"/>
                </a:lnTo>
                <a:lnTo>
                  <a:pt x="239786" y="66560"/>
                </a:lnTo>
                <a:close/>
              </a:path>
              <a:path w="327935" h="171579">
                <a:moveTo>
                  <a:pt x="8115" y="0"/>
                </a:moveTo>
                <a:lnTo>
                  <a:pt x="0" y="16070"/>
                </a:lnTo>
                <a:lnTo>
                  <a:pt x="223088" y="128719"/>
                </a:lnTo>
                <a:lnTo>
                  <a:pt x="224259" y="126791"/>
                </a:lnTo>
                <a:lnTo>
                  <a:pt x="231203" y="112649"/>
                </a:lnTo>
                <a:lnTo>
                  <a:pt x="8115" y="0"/>
                </a:lnTo>
                <a:close/>
              </a:path>
            </a:pathLst>
          </a:custGeom>
          <a:solidFill>
            <a:srgbClr val="FEFEF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" name="object 21"/>
          <p:cNvSpPr txBox="1"/>
          <p:nvPr/>
        </p:nvSpPr>
        <p:spPr>
          <a:xfrm>
            <a:off x="2513793" y="5228263"/>
            <a:ext cx="987270" cy="11967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750" b="1" spc="-35" dirty="0" smtClean="0">
                <a:solidFill>
                  <a:srgbClr val="FEFEFE"/>
                </a:solidFill>
                <a:latin typeface="Arial"/>
                <a:cs typeface="Arial"/>
              </a:rPr>
              <a:t>Ижевск</a:t>
            </a:r>
            <a:r>
              <a:rPr sz="750" b="1" spc="-20" dirty="0" smtClean="0">
                <a:solidFill>
                  <a:srgbClr val="FEFEFE"/>
                </a:solidFill>
                <a:latin typeface="Arial"/>
                <a:cs typeface="Arial"/>
              </a:rPr>
              <a:t> </a:t>
            </a:r>
            <a:r>
              <a:rPr sz="750" b="1" spc="65" dirty="0" smtClean="0">
                <a:solidFill>
                  <a:srgbClr val="FEFEFE"/>
                </a:solidFill>
                <a:latin typeface="Arial"/>
                <a:cs typeface="Arial"/>
              </a:rPr>
              <a:t>-</a:t>
            </a:r>
            <a:r>
              <a:rPr sz="750" b="1" spc="-20" dirty="0" smtClean="0">
                <a:solidFill>
                  <a:srgbClr val="FEFEFE"/>
                </a:solidFill>
                <a:latin typeface="Arial"/>
                <a:cs typeface="Arial"/>
              </a:rPr>
              <a:t> </a:t>
            </a:r>
            <a:r>
              <a:rPr sz="750" b="1" spc="-25" dirty="0" smtClean="0">
                <a:solidFill>
                  <a:srgbClr val="FEFEFE"/>
                </a:solidFill>
                <a:latin typeface="Arial"/>
                <a:cs typeface="Arial"/>
              </a:rPr>
              <a:t>200</a:t>
            </a:r>
            <a:r>
              <a:rPr sz="750" b="1" spc="-20" dirty="0" smtClean="0">
                <a:solidFill>
                  <a:srgbClr val="FEFEFE"/>
                </a:solidFill>
                <a:latin typeface="Arial"/>
                <a:cs typeface="Arial"/>
              </a:rPr>
              <a:t> км.</a:t>
            </a:r>
            <a:endParaRPr sz="750">
              <a:latin typeface="Arial"/>
              <a:cs typeface="Arial"/>
            </a:endParaRPr>
          </a:p>
        </p:txBody>
      </p:sp>
      <p:sp>
        <p:nvSpPr>
          <p:cNvPr id="22" name="object 22"/>
          <p:cNvSpPr/>
          <p:nvPr/>
        </p:nvSpPr>
        <p:spPr>
          <a:xfrm>
            <a:off x="1678093" y="5479255"/>
            <a:ext cx="344672" cy="238217"/>
          </a:xfrm>
          <a:custGeom>
            <a:avLst/>
            <a:gdLst/>
            <a:ahLst/>
            <a:cxnLst/>
            <a:rect l="l" t="t" r="r" b="b"/>
            <a:pathLst>
              <a:path w="262923" h="262921">
                <a:moveTo>
                  <a:pt x="50923" y="135619"/>
                </a:moveTo>
                <a:lnTo>
                  <a:pt x="0" y="262921"/>
                </a:lnTo>
                <a:lnTo>
                  <a:pt x="96045" y="224502"/>
                </a:lnTo>
                <a:lnTo>
                  <a:pt x="51149" y="224502"/>
                </a:lnTo>
                <a:lnTo>
                  <a:pt x="38420" y="211773"/>
                </a:lnTo>
                <a:lnTo>
                  <a:pt x="73475" y="176718"/>
                </a:lnTo>
                <a:lnTo>
                  <a:pt x="72741" y="175859"/>
                </a:lnTo>
                <a:lnTo>
                  <a:pt x="70614" y="173214"/>
                </a:lnTo>
                <a:lnTo>
                  <a:pt x="52153" y="139161"/>
                </a:lnTo>
                <a:lnTo>
                  <a:pt x="50923" y="135619"/>
                </a:lnTo>
                <a:close/>
              </a:path>
              <a:path w="262923" h="262921">
                <a:moveTo>
                  <a:pt x="73475" y="176718"/>
                </a:moveTo>
                <a:lnTo>
                  <a:pt x="38420" y="211773"/>
                </a:lnTo>
                <a:lnTo>
                  <a:pt x="51149" y="224502"/>
                </a:lnTo>
                <a:lnTo>
                  <a:pt x="86204" y="189447"/>
                </a:lnTo>
                <a:lnTo>
                  <a:pt x="84489" y="187981"/>
                </a:lnTo>
                <a:lnTo>
                  <a:pt x="81991" y="185705"/>
                </a:lnTo>
                <a:lnTo>
                  <a:pt x="79564" y="183354"/>
                </a:lnTo>
                <a:lnTo>
                  <a:pt x="77217" y="180931"/>
                </a:lnTo>
                <a:lnTo>
                  <a:pt x="74941" y="178433"/>
                </a:lnTo>
                <a:lnTo>
                  <a:pt x="73475" y="176718"/>
                </a:lnTo>
                <a:close/>
              </a:path>
              <a:path w="262923" h="262921">
                <a:moveTo>
                  <a:pt x="86204" y="189447"/>
                </a:moveTo>
                <a:lnTo>
                  <a:pt x="51149" y="224502"/>
                </a:lnTo>
                <a:lnTo>
                  <a:pt x="96045" y="224502"/>
                </a:lnTo>
                <a:lnTo>
                  <a:pt x="127303" y="211999"/>
                </a:lnTo>
                <a:lnTo>
                  <a:pt x="123761" y="210769"/>
                </a:lnTo>
                <a:lnTo>
                  <a:pt x="120294" y="209466"/>
                </a:lnTo>
                <a:lnTo>
                  <a:pt x="87063" y="190181"/>
                </a:lnTo>
                <a:lnTo>
                  <a:pt x="86204" y="189447"/>
                </a:lnTo>
                <a:close/>
              </a:path>
              <a:path w="262923" h="262921">
                <a:moveTo>
                  <a:pt x="250193" y="0"/>
                </a:moveTo>
                <a:lnTo>
                  <a:pt x="73475" y="176718"/>
                </a:lnTo>
                <a:lnTo>
                  <a:pt x="74941" y="178433"/>
                </a:lnTo>
                <a:lnTo>
                  <a:pt x="77217" y="180931"/>
                </a:lnTo>
                <a:lnTo>
                  <a:pt x="79564" y="183354"/>
                </a:lnTo>
                <a:lnTo>
                  <a:pt x="81991" y="185705"/>
                </a:lnTo>
                <a:lnTo>
                  <a:pt x="84489" y="187981"/>
                </a:lnTo>
                <a:lnTo>
                  <a:pt x="86204" y="189447"/>
                </a:lnTo>
                <a:lnTo>
                  <a:pt x="262923" y="12729"/>
                </a:lnTo>
                <a:lnTo>
                  <a:pt x="250193" y="0"/>
                </a:lnTo>
                <a:close/>
              </a:path>
            </a:pathLst>
          </a:custGeom>
          <a:solidFill>
            <a:srgbClr val="FEFEF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" name="object 24"/>
          <p:cNvSpPr txBox="1"/>
          <p:nvPr/>
        </p:nvSpPr>
        <p:spPr>
          <a:xfrm>
            <a:off x="1969215" y="5600715"/>
            <a:ext cx="1022233" cy="11967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750" b="1" spc="-60" dirty="0" smtClean="0">
                <a:solidFill>
                  <a:srgbClr val="FEFEFE"/>
                </a:solidFill>
                <a:latin typeface="Arial"/>
                <a:cs typeface="Arial"/>
              </a:rPr>
              <a:t>КАЗАНЬ</a:t>
            </a:r>
            <a:r>
              <a:rPr sz="750" b="1" spc="-20" dirty="0" smtClean="0">
                <a:solidFill>
                  <a:srgbClr val="FEFEFE"/>
                </a:solidFill>
                <a:latin typeface="Arial"/>
                <a:cs typeface="Arial"/>
              </a:rPr>
              <a:t> </a:t>
            </a:r>
            <a:r>
              <a:rPr sz="750" b="1" spc="65" dirty="0" smtClean="0">
                <a:solidFill>
                  <a:srgbClr val="FEFEFE"/>
                </a:solidFill>
                <a:latin typeface="Arial"/>
                <a:cs typeface="Arial"/>
              </a:rPr>
              <a:t>-</a:t>
            </a:r>
            <a:r>
              <a:rPr sz="750" b="1" spc="-20" dirty="0" smtClean="0">
                <a:solidFill>
                  <a:srgbClr val="FEFEFE"/>
                </a:solidFill>
                <a:latin typeface="Arial"/>
                <a:cs typeface="Arial"/>
              </a:rPr>
              <a:t> </a:t>
            </a:r>
            <a:r>
              <a:rPr sz="750" b="1" spc="-25" dirty="0" smtClean="0">
                <a:solidFill>
                  <a:srgbClr val="FEFEFE"/>
                </a:solidFill>
                <a:latin typeface="Arial"/>
                <a:cs typeface="Arial"/>
              </a:rPr>
              <a:t>240</a:t>
            </a:r>
            <a:r>
              <a:rPr sz="750" b="1" spc="-20" dirty="0" smtClean="0">
                <a:solidFill>
                  <a:srgbClr val="FEFEFE"/>
                </a:solidFill>
                <a:latin typeface="Arial"/>
                <a:cs typeface="Arial"/>
              </a:rPr>
              <a:t> к.</a:t>
            </a:r>
            <a:endParaRPr sz="750" dirty="0">
              <a:latin typeface="Arial"/>
              <a:cs typeface="Arial"/>
            </a:endParaRPr>
          </a:p>
        </p:txBody>
      </p:sp>
      <p:sp>
        <p:nvSpPr>
          <p:cNvPr id="25" name="object 25"/>
          <p:cNvSpPr/>
          <p:nvPr/>
        </p:nvSpPr>
        <p:spPr>
          <a:xfrm>
            <a:off x="1230215" y="5800168"/>
            <a:ext cx="344672" cy="238219"/>
          </a:xfrm>
          <a:custGeom>
            <a:avLst/>
            <a:gdLst/>
            <a:ahLst/>
            <a:cxnLst/>
            <a:rect l="l" t="t" r="r" b="b"/>
            <a:pathLst>
              <a:path w="262923" h="262923">
                <a:moveTo>
                  <a:pt x="50921" y="135619"/>
                </a:moveTo>
                <a:lnTo>
                  <a:pt x="0" y="262923"/>
                </a:lnTo>
                <a:lnTo>
                  <a:pt x="96049" y="224502"/>
                </a:lnTo>
                <a:lnTo>
                  <a:pt x="51149" y="224502"/>
                </a:lnTo>
                <a:lnTo>
                  <a:pt x="38418" y="211773"/>
                </a:lnTo>
                <a:lnTo>
                  <a:pt x="73474" y="176717"/>
                </a:lnTo>
                <a:lnTo>
                  <a:pt x="72741" y="175860"/>
                </a:lnTo>
                <a:lnTo>
                  <a:pt x="70614" y="173214"/>
                </a:lnTo>
                <a:lnTo>
                  <a:pt x="52153" y="139161"/>
                </a:lnTo>
                <a:lnTo>
                  <a:pt x="50921" y="135619"/>
                </a:lnTo>
                <a:close/>
              </a:path>
              <a:path w="262923" h="262923">
                <a:moveTo>
                  <a:pt x="73474" y="176717"/>
                </a:moveTo>
                <a:lnTo>
                  <a:pt x="38418" y="211773"/>
                </a:lnTo>
                <a:lnTo>
                  <a:pt x="51149" y="224502"/>
                </a:lnTo>
                <a:lnTo>
                  <a:pt x="86204" y="189448"/>
                </a:lnTo>
                <a:lnTo>
                  <a:pt x="84488" y="187981"/>
                </a:lnTo>
                <a:lnTo>
                  <a:pt x="81989" y="185705"/>
                </a:lnTo>
                <a:lnTo>
                  <a:pt x="79564" y="183354"/>
                </a:lnTo>
                <a:lnTo>
                  <a:pt x="77215" y="180933"/>
                </a:lnTo>
                <a:lnTo>
                  <a:pt x="74941" y="178433"/>
                </a:lnTo>
                <a:lnTo>
                  <a:pt x="73474" y="176717"/>
                </a:lnTo>
                <a:close/>
              </a:path>
              <a:path w="262923" h="262923">
                <a:moveTo>
                  <a:pt x="86204" y="189448"/>
                </a:moveTo>
                <a:lnTo>
                  <a:pt x="51149" y="224502"/>
                </a:lnTo>
                <a:lnTo>
                  <a:pt x="96049" y="224502"/>
                </a:lnTo>
                <a:lnTo>
                  <a:pt x="127303" y="212001"/>
                </a:lnTo>
                <a:lnTo>
                  <a:pt x="123761" y="210769"/>
                </a:lnTo>
                <a:lnTo>
                  <a:pt x="120294" y="209466"/>
                </a:lnTo>
                <a:lnTo>
                  <a:pt x="87062" y="190181"/>
                </a:lnTo>
                <a:lnTo>
                  <a:pt x="86204" y="189448"/>
                </a:lnTo>
                <a:close/>
              </a:path>
              <a:path w="262923" h="262923">
                <a:moveTo>
                  <a:pt x="250192" y="0"/>
                </a:moveTo>
                <a:lnTo>
                  <a:pt x="73474" y="176717"/>
                </a:lnTo>
                <a:lnTo>
                  <a:pt x="74941" y="178433"/>
                </a:lnTo>
                <a:lnTo>
                  <a:pt x="77215" y="180933"/>
                </a:lnTo>
                <a:lnTo>
                  <a:pt x="79564" y="183354"/>
                </a:lnTo>
                <a:lnTo>
                  <a:pt x="81989" y="185705"/>
                </a:lnTo>
                <a:lnTo>
                  <a:pt x="84488" y="187981"/>
                </a:lnTo>
                <a:lnTo>
                  <a:pt x="86204" y="189448"/>
                </a:lnTo>
                <a:lnTo>
                  <a:pt x="262923" y="12730"/>
                </a:lnTo>
                <a:lnTo>
                  <a:pt x="250192" y="0"/>
                </a:lnTo>
                <a:close/>
              </a:path>
            </a:pathLst>
          </a:custGeom>
          <a:solidFill>
            <a:srgbClr val="FEFEF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" name="object 27"/>
          <p:cNvSpPr txBox="1"/>
          <p:nvPr/>
        </p:nvSpPr>
        <p:spPr>
          <a:xfrm>
            <a:off x="1476886" y="5921628"/>
            <a:ext cx="1110471" cy="11967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750" b="1" spc="-75" dirty="0" smtClean="0">
                <a:solidFill>
                  <a:srgbClr val="FEFEFE"/>
                </a:solidFill>
                <a:latin typeface="Arial"/>
                <a:cs typeface="Arial"/>
              </a:rPr>
              <a:t>МОСКВА</a:t>
            </a:r>
            <a:r>
              <a:rPr sz="750" b="1" spc="-20" dirty="0" smtClean="0">
                <a:solidFill>
                  <a:srgbClr val="FEFEFE"/>
                </a:solidFill>
                <a:latin typeface="Arial"/>
                <a:cs typeface="Arial"/>
              </a:rPr>
              <a:t> </a:t>
            </a:r>
            <a:r>
              <a:rPr sz="750" b="1" spc="65" dirty="0" smtClean="0">
                <a:solidFill>
                  <a:srgbClr val="FEFEFE"/>
                </a:solidFill>
                <a:latin typeface="Arial"/>
                <a:cs typeface="Arial"/>
              </a:rPr>
              <a:t>-</a:t>
            </a:r>
            <a:r>
              <a:rPr sz="750" b="1" spc="-20" dirty="0" smtClean="0">
                <a:solidFill>
                  <a:srgbClr val="FEFEFE"/>
                </a:solidFill>
                <a:latin typeface="Arial"/>
                <a:cs typeface="Arial"/>
              </a:rPr>
              <a:t> </a:t>
            </a:r>
            <a:r>
              <a:rPr sz="750" b="1" spc="-25" dirty="0" smtClean="0">
                <a:solidFill>
                  <a:srgbClr val="FEFEFE"/>
                </a:solidFill>
                <a:latin typeface="Arial"/>
                <a:cs typeface="Arial"/>
              </a:rPr>
              <a:t>1100</a:t>
            </a:r>
            <a:r>
              <a:rPr sz="750" b="1" spc="-20" dirty="0" smtClean="0">
                <a:solidFill>
                  <a:srgbClr val="FEFEFE"/>
                </a:solidFill>
                <a:latin typeface="Arial"/>
                <a:cs typeface="Arial"/>
              </a:rPr>
              <a:t> км.</a:t>
            </a:r>
            <a:endParaRPr sz="750">
              <a:latin typeface="Arial"/>
              <a:cs typeface="Arial"/>
            </a:endParaRPr>
          </a:p>
        </p:txBody>
      </p:sp>
      <p:pic>
        <p:nvPicPr>
          <p:cNvPr id="5148" name="Picture 28" descr="C:\Users\Винокуров\Desktop\фото для презентации\DSC03639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539" y="1620798"/>
            <a:ext cx="3030467" cy="20241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51" name="Picture 31" descr="C:\Users\Винокуров\Desktop\фото для презентации\DSC00870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1" y="3954460"/>
            <a:ext cx="3169688" cy="22665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6" name="TextBox 35"/>
          <p:cNvSpPr txBox="1"/>
          <p:nvPr/>
        </p:nvSpPr>
        <p:spPr>
          <a:xfrm>
            <a:off x="3835575" y="1251466"/>
            <a:ext cx="20223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rgbClr val="002060"/>
                </a:solidFill>
              </a:rPr>
              <a:t>Ход строительства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439575" y="6246433"/>
            <a:ext cx="104291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b="1" dirty="0" smtClean="0">
                <a:latin typeface="Arial" pitchFamily="34" charset="0"/>
                <a:cs typeface="Arial" pitchFamily="34" charset="0"/>
              </a:rPr>
              <a:t>04.09.2014г.</a:t>
            </a:r>
            <a:endParaRPr lang="ru-RU" sz="12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144995" y="6253041"/>
            <a:ext cx="121489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 smtClean="0">
                <a:latin typeface="Arial" pitchFamily="34" charset="0"/>
                <a:cs typeface="Arial" pitchFamily="34" charset="0"/>
              </a:rPr>
              <a:t>01.08.2014г.</a:t>
            </a:r>
            <a:endParaRPr lang="ru-RU" sz="12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032060" y="3651385"/>
            <a:ext cx="104291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b="1" dirty="0" smtClean="0">
                <a:latin typeface="Arial" pitchFamily="34" charset="0"/>
                <a:cs typeface="Arial" pitchFamily="34" charset="0"/>
              </a:rPr>
              <a:t>28.05.2014г.</a:t>
            </a:r>
            <a:endParaRPr lang="ru-RU" sz="12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696200" y="6263806"/>
            <a:ext cx="104291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smtClean="0">
                <a:latin typeface="Arial" pitchFamily="34" charset="0"/>
                <a:cs typeface="Arial" pitchFamily="34" charset="0"/>
              </a:rPr>
              <a:t>24</a:t>
            </a:r>
            <a:r>
              <a:rPr lang="ru-RU" sz="1200" b="1" dirty="0" smtClean="0">
                <a:latin typeface="Arial" pitchFamily="34" charset="0"/>
                <a:cs typeface="Arial" pitchFamily="34" charset="0"/>
              </a:rPr>
              <a:t>.</a:t>
            </a:r>
            <a:r>
              <a:rPr lang="en-US" sz="1200" b="1" dirty="0" smtClean="0">
                <a:latin typeface="Arial" pitchFamily="34" charset="0"/>
                <a:cs typeface="Arial" pitchFamily="34" charset="0"/>
              </a:rPr>
              <a:t>10</a:t>
            </a:r>
            <a:r>
              <a:rPr lang="ru-RU" sz="1200" b="1" dirty="0" smtClean="0">
                <a:latin typeface="Arial" pitchFamily="34" charset="0"/>
                <a:cs typeface="Arial" pitchFamily="34" charset="0"/>
              </a:rPr>
              <a:t>.2014г.</a:t>
            </a:r>
            <a:endParaRPr lang="ru-RU" sz="12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644289" y="3675068"/>
            <a:ext cx="104291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b="1" dirty="0" smtClean="0">
                <a:latin typeface="Arial" pitchFamily="34" charset="0"/>
                <a:cs typeface="Arial" pitchFamily="34" charset="0"/>
              </a:rPr>
              <a:t>25.06.2014г.</a:t>
            </a:r>
            <a:endParaRPr lang="ru-RU" sz="12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772400" y="3644900"/>
            <a:ext cx="104291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b="1" dirty="0" smtClean="0">
                <a:latin typeface="Arial" pitchFamily="34" charset="0"/>
                <a:cs typeface="Arial" pitchFamily="34" charset="0"/>
              </a:rPr>
              <a:t>21.07.2014г.</a:t>
            </a:r>
            <a:endParaRPr lang="ru-RU" sz="12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6149" name="Picture 5" descr="C:\Users\Винокуров\Desktop\фото для презентации\DSC00023 - копия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0" y="1620798"/>
            <a:ext cx="3200400" cy="20241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0" name="Picture 6" descr="C:\Users\Винокуров\Desktop\фото для презентации\DSC00246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71706" y="1620798"/>
            <a:ext cx="3022647" cy="20134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1" name="Picture 7" descr="C:\Users\Винокуров\Desktop\фото для презентации\DSC00553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538" y="4177740"/>
            <a:ext cx="3030467" cy="18775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48181" y="3954460"/>
            <a:ext cx="3013354" cy="2258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79630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699853" y="378853"/>
            <a:ext cx="1901454" cy="45934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032061" y="395053"/>
            <a:ext cx="318061" cy="302412"/>
          </a:xfrm>
          <a:custGeom>
            <a:avLst/>
            <a:gdLst/>
            <a:ahLst/>
            <a:cxnLst/>
            <a:rect l="l" t="t" r="r" b="b"/>
            <a:pathLst>
              <a:path w="242623" h="333773">
                <a:moveTo>
                  <a:pt x="17114" y="0"/>
                </a:moveTo>
                <a:lnTo>
                  <a:pt x="0" y="14514"/>
                </a:lnTo>
                <a:lnTo>
                  <a:pt x="52696" y="62476"/>
                </a:lnTo>
                <a:lnTo>
                  <a:pt x="59497" y="68807"/>
                </a:lnTo>
                <a:lnTo>
                  <a:pt x="66189" y="75304"/>
                </a:lnTo>
                <a:lnTo>
                  <a:pt x="66433" y="80889"/>
                </a:lnTo>
                <a:lnTo>
                  <a:pt x="66526" y="331367"/>
                </a:lnTo>
                <a:lnTo>
                  <a:pt x="90133" y="333773"/>
                </a:lnTo>
                <a:lnTo>
                  <a:pt x="90512" y="287660"/>
                </a:lnTo>
                <a:lnTo>
                  <a:pt x="126861" y="264411"/>
                </a:lnTo>
                <a:lnTo>
                  <a:pt x="150823" y="264205"/>
                </a:lnTo>
                <a:lnTo>
                  <a:pt x="162710" y="263200"/>
                </a:lnTo>
                <a:lnTo>
                  <a:pt x="198957" y="249129"/>
                </a:lnTo>
                <a:lnTo>
                  <a:pt x="228741" y="219638"/>
                </a:lnTo>
                <a:lnTo>
                  <a:pt x="242623" y="176225"/>
                </a:lnTo>
                <a:lnTo>
                  <a:pt x="241126" y="158008"/>
                </a:lnTo>
                <a:lnTo>
                  <a:pt x="221039" y="115081"/>
                </a:lnTo>
                <a:lnTo>
                  <a:pt x="188517" y="89135"/>
                </a:lnTo>
                <a:lnTo>
                  <a:pt x="157715" y="79405"/>
                </a:lnTo>
                <a:lnTo>
                  <a:pt x="145829" y="79405"/>
                </a:lnTo>
                <a:lnTo>
                  <a:pt x="138737" y="79142"/>
                </a:lnTo>
                <a:lnTo>
                  <a:pt x="28479" y="10289"/>
                </a:lnTo>
                <a:lnTo>
                  <a:pt x="22386" y="4848"/>
                </a:lnTo>
                <a:lnTo>
                  <a:pt x="17114" y="0"/>
                </a:lnTo>
                <a:close/>
              </a:path>
              <a:path w="242623" h="333773">
                <a:moveTo>
                  <a:pt x="157652" y="79394"/>
                </a:moveTo>
                <a:lnTo>
                  <a:pt x="145829" y="79405"/>
                </a:lnTo>
                <a:lnTo>
                  <a:pt x="157715" y="79405"/>
                </a:lnTo>
                <a:close/>
              </a:path>
            </a:pathLst>
          </a:custGeom>
          <a:solidFill>
            <a:srgbClr val="233B77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736748" y="335042"/>
            <a:ext cx="251898" cy="503157"/>
          </a:xfrm>
          <a:custGeom>
            <a:avLst/>
            <a:gdLst/>
            <a:ahLst/>
            <a:cxnLst/>
            <a:rect l="l" t="t" r="r" b="b"/>
            <a:pathLst>
              <a:path w="192153" h="498927">
                <a:moveTo>
                  <a:pt x="192153" y="0"/>
                </a:moveTo>
                <a:lnTo>
                  <a:pt x="4999" y="7"/>
                </a:lnTo>
                <a:lnTo>
                  <a:pt x="0" y="4255"/>
                </a:lnTo>
                <a:lnTo>
                  <a:pt x="53" y="414599"/>
                </a:lnTo>
                <a:lnTo>
                  <a:pt x="0" y="494682"/>
                </a:lnTo>
                <a:lnTo>
                  <a:pt x="4999" y="498927"/>
                </a:lnTo>
                <a:lnTo>
                  <a:pt x="187030" y="498927"/>
                </a:lnTo>
                <a:lnTo>
                  <a:pt x="192031" y="494682"/>
                </a:lnTo>
                <a:lnTo>
                  <a:pt x="192153" y="0"/>
                </a:lnTo>
                <a:close/>
              </a:path>
              <a:path w="192153" h="498927">
                <a:moveTo>
                  <a:pt x="32" y="413753"/>
                </a:moveTo>
                <a:lnTo>
                  <a:pt x="31" y="414599"/>
                </a:lnTo>
                <a:lnTo>
                  <a:pt x="32" y="413753"/>
                </a:lnTo>
                <a:close/>
              </a:path>
            </a:pathLst>
          </a:custGeom>
          <a:solidFill>
            <a:srgbClr val="233B77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817042" y="395358"/>
            <a:ext cx="137285" cy="330843"/>
          </a:xfrm>
          <a:custGeom>
            <a:avLst/>
            <a:gdLst/>
            <a:ahLst/>
            <a:cxnLst/>
            <a:rect l="l" t="t" r="r" b="b"/>
            <a:pathLst>
              <a:path w="104724" h="365153">
                <a:moveTo>
                  <a:pt x="1621" y="0"/>
                </a:moveTo>
                <a:lnTo>
                  <a:pt x="137" y="2990"/>
                </a:lnTo>
                <a:lnTo>
                  <a:pt x="61" y="286526"/>
                </a:lnTo>
                <a:lnTo>
                  <a:pt x="0" y="360908"/>
                </a:lnTo>
                <a:lnTo>
                  <a:pt x="4999" y="365153"/>
                </a:lnTo>
                <a:lnTo>
                  <a:pt x="99532" y="365153"/>
                </a:lnTo>
                <a:lnTo>
                  <a:pt x="104528" y="360908"/>
                </a:lnTo>
                <a:lnTo>
                  <a:pt x="104724" y="90026"/>
                </a:lnTo>
                <a:lnTo>
                  <a:pt x="104423" y="87014"/>
                </a:lnTo>
                <a:lnTo>
                  <a:pt x="36774" y="21335"/>
                </a:lnTo>
                <a:lnTo>
                  <a:pt x="6889" y="251"/>
                </a:lnTo>
                <a:lnTo>
                  <a:pt x="1621" y="0"/>
                </a:lnTo>
                <a:close/>
              </a:path>
              <a:path w="104724" h="365153">
                <a:moveTo>
                  <a:pt x="26" y="283049"/>
                </a:moveTo>
                <a:lnTo>
                  <a:pt x="24" y="286526"/>
                </a:lnTo>
                <a:lnTo>
                  <a:pt x="26" y="283049"/>
                </a:lnTo>
                <a:close/>
              </a:path>
            </a:pathLst>
          </a:custGeom>
          <a:solidFill>
            <a:srgbClr val="EF7F1A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988648" y="335049"/>
            <a:ext cx="547883" cy="503151"/>
          </a:xfrm>
          <a:custGeom>
            <a:avLst/>
            <a:gdLst/>
            <a:ahLst/>
            <a:cxnLst/>
            <a:rect l="l" t="t" r="r" b="b"/>
            <a:pathLst>
              <a:path w="417937" h="498919">
                <a:moveTo>
                  <a:pt x="123184" y="400276"/>
                </a:moveTo>
                <a:lnTo>
                  <a:pt x="99591" y="403256"/>
                </a:lnTo>
                <a:lnTo>
                  <a:pt x="99563" y="414726"/>
                </a:lnTo>
                <a:lnTo>
                  <a:pt x="99514" y="494675"/>
                </a:lnTo>
                <a:lnTo>
                  <a:pt x="104515" y="498919"/>
                </a:lnTo>
                <a:lnTo>
                  <a:pt x="412937" y="498919"/>
                </a:lnTo>
                <a:lnTo>
                  <a:pt x="417937" y="494675"/>
                </a:lnTo>
                <a:lnTo>
                  <a:pt x="417937" y="430457"/>
                </a:lnTo>
                <a:lnTo>
                  <a:pt x="160693" y="430457"/>
                </a:lnTo>
                <a:lnTo>
                  <a:pt x="136674" y="429147"/>
                </a:lnTo>
                <a:lnTo>
                  <a:pt x="125879" y="422352"/>
                </a:lnTo>
                <a:lnTo>
                  <a:pt x="123173" y="408301"/>
                </a:lnTo>
                <a:lnTo>
                  <a:pt x="123184" y="400276"/>
                </a:lnTo>
                <a:close/>
              </a:path>
              <a:path w="417937" h="498919">
                <a:moveTo>
                  <a:pt x="417937" y="48298"/>
                </a:moveTo>
                <a:lnTo>
                  <a:pt x="55910" y="48298"/>
                </a:lnTo>
                <a:lnTo>
                  <a:pt x="195912" y="48498"/>
                </a:lnTo>
                <a:lnTo>
                  <a:pt x="210625" y="49003"/>
                </a:lnTo>
                <a:lnTo>
                  <a:pt x="253165" y="57799"/>
                </a:lnTo>
                <a:lnTo>
                  <a:pt x="292111" y="76343"/>
                </a:lnTo>
                <a:lnTo>
                  <a:pt x="325929" y="103124"/>
                </a:lnTo>
                <a:lnTo>
                  <a:pt x="353084" y="136632"/>
                </a:lnTo>
                <a:lnTo>
                  <a:pt x="372039" y="175356"/>
                </a:lnTo>
                <a:lnTo>
                  <a:pt x="381260" y="217785"/>
                </a:lnTo>
                <a:lnTo>
                  <a:pt x="381905" y="232491"/>
                </a:lnTo>
                <a:lnTo>
                  <a:pt x="381298" y="249613"/>
                </a:lnTo>
                <a:lnTo>
                  <a:pt x="372173" y="298540"/>
                </a:lnTo>
                <a:lnTo>
                  <a:pt x="352056" y="342386"/>
                </a:lnTo>
                <a:lnTo>
                  <a:pt x="320898" y="379326"/>
                </a:lnTo>
                <a:lnTo>
                  <a:pt x="278651" y="407534"/>
                </a:lnTo>
                <a:lnTo>
                  <a:pt x="225265" y="425186"/>
                </a:lnTo>
                <a:lnTo>
                  <a:pt x="183463" y="430189"/>
                </a:lnTo>
                <a:lnTo>
                  <a:pt x="160693" y="430457"/>
                </a:lnTo>
                <a:lnTo>
                  <a:pt x="417937" y="430457"/>
                </a:lnTo>
                <a:lnTo>
                  <a:pt x="417937" y="48298"/>
                </a:lnTo>
                <a:close/>
              </a:path>
              <a:path w="417937" h="498919">
                <a:moveTo>
                  <a:pt x="99542" y="413777"/>
                </a:moveTo>
                <a:lnTo>
                  <a:pt x="99541" y="414726"/>
                </a:lnTo>
                <a:lnTo>
                  <a:pt x="99542" y="413777"/>
                </a:lnTo>
                <a:close/>
              </a:path>
              <a:path w="417937" h="498919">
                <a:moveTo>
                  <a:pt x="412937" y="0"/>
                </a:moveTo>
                <a:lnTo>
                  <a:pt x="65447" y="2153"/>
                </a:lnTo>
                <a:lnTo>
                  <a:pt x="19000" y="3858"/>
                </a:lnTo>
                <a:lnTo>
                  <a:pt x="0" y="61394"/>
                </a:lnTo>
                <a:lnTo>
                  <a:pt x="11682" y="61922"/>
                </a:lnTo>
                <a:lnTo>
                  <a:pt x="12966" y="62815"/>
                </a:lnTo>
                <a:lnTo>
                  <a:pt x="20444" y="69457"/>
                </a:lnTo>
                <a:lnTo>
                  <a:pt x="32849" y="80614"/>
                </a:lnTo>
                <a:lnTo>
                  <a:pt x="48649" y="64828"/>
                </a:lnTo>
                <a:lnTo>
                  <a:pt x="45863" y="62149"/>
                </a:lnTo>
                <a:lnTo>
                  <a:pt x="44160" y="60421"/>
                </a:lnTo>
                <a:lnTo>
                  <a:pt x="42219" y="52151"/>
                </a:lnTo>
                <a:lnTo>
                  <a:pt x="55910" y="48298"/>
                </a:lnTo>
                <a:lnTo>
                  <a:pt x="417937" y="48298"/>
                </a:lnTo>
                <a:lnTo>
                  <a:pt x="417937" y="4248"/>
                </a:lnTo>
                <a:lnTo>
                  <a:pt x="412937" y="0"/>
                </a:lnTo>
                <a:close/>
              </a:path>
            </a:pathLst>
          </a:custGeom>
          <a:solidFill>
            <a:srgbClr val="233B77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" name="object 16"/>
          <p:cNvSpPr txBox="1"/>
          <p:nvPr/>
        </p:nvSpPr>
        <p:spPr>
          <a:xfrm>
            <a:off x="1194592" y="3854271"/>
            <a:ext cx="3307272" cy="600651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>
              <a:lnSpc>
                <a:spcPts val="1000"/>
              </a:lnSpc>
              <a:spcBef>
                <a:spcPts val="46"/>
              </a:spcBef>
            </a:pPr>
            <a:endParaRPr lang="ru-RU" sz="1000" dirty="0" smtClean="0"/>
          </a:p>
        </p:txBody>
      </p:sp>
      <p:sp>
        <p:nvSpPr>
          <p:cNvPr id="18" name="object 18"/>
          <p:cNvSpPr txBox="1"/>
          <p:nvPr/>
        </p:nvSpPr>
        <p:spPr>
          <a:xfrm>
            <a:off x="640938" y="6202940"/>
            <a:ext cx="1748117" cy="364188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 marR="12700" indent="0" algn="ctr">
              <a:lnSpc>
                <a:spcPts val="1010"/>
              </a:lnSpc>
            </a:pPr>
            <a:r>
              <a:rPr sz="900" b="1" dirty="0" smtClean="0">
                <a:solidFill>
                  <a:srgbClr val="FEFEFE"/>
                </a:solidFill>
                <a:latin typeface="Arial"/>
                <a:cs typeface="Arial"/>
              </a:rPr>
              <a:t>ОФИСНО </a:t>
            </a:r>
            <a:r>
              <a:rPr sz="900" b="1" spc="30" dirty="0" smtClean="0">
                <a:solidFill>
                  <a:srgbClr val="FEFEFE"/>
                </a:solidFill>
                <a:latin typeface="Arial"/>
                <a:cs typeface="Arial"/>
              </a:rPr>
              <a:t>А</a:t>
            </a:r>
            <a:r>
              <a:rPr sz="900" b="1" spc="0" dirty="0" smtClean="0">
                <a:solidFill>
                  <a:srgbClr val="FEFEFE"/>
                </a:solidFill>
                <a:latin typeface="Arial"/>
                <a:cs typeface="Arial"/>
              </a:rPr>
              <a:t>ДМИНИ</a:t>
            </a:r>
            <a:r>
              <a:rPr sz="900" b="1" spc="-25" dirty="0" smtClean="0">
                <a:solidFill>
                  <a:srgbClr val="FEFEFE"/>
                </a:solidFill>
                <a:latin typeface="Arial"/>
                <a:cs typeface="Arial"/>
              </a:rPr>
              <a:t>С</a:t>
            </a:r>
            <a:r>
              <a:rPr sz="900" b="1" spc="0" dirty="0" smtClean="0">
                <a:solidFill>
                  <a:srgbClr val="FEFEFE"/>
                </a:solidFill>
                <a:latin typeface="Arial"/>
                <a:cs typeface="Arial"/>
              </a:rPr>
              <a:t>Т</a:t>
            </a:r>
            <a:r>
              <a:rPr sz="900" b="1" spc="-80" dirty="0" smtClean="0">
                <a:solidFill>
                  <a:srgbClr val="FEFEFE"/>
                </a:solidFill>
                <a:latin typeface="Arial"/>
                <a:cs typeface="Arial"/>
              </a:rPr>
              <a:t>Р</a:t>
            </a:r>
            <a:r>
              <a:rPr sz="900" b="1" spc="-45" dirty="0" smtClean="0">
                <a:solidFill>
                  <a:srgbClr val="FEFEFE"/>
                </a:solidFill>
                <a:latin typeface="Arial"/>
                <a:cs typeface="Arial"/>
              </a:rPr>
              <a:t>А</a:t>
            </a:r>
            <a:r>
              <a:rPr sz="900" b="1" spc="0" dirty="0" smtClean="0">
                <a:solidFill>
                  <a:srgbClr val="FEFEFE"/>
                </a:solidFill>
                <a:latin typeface="Arial"/>
                <a:cs typeface="Arial"/>
              </a:rPr>
              <a:t>ТИВНЫЕ ЗДАНИЯ</a:t>
            </a:r>
            <a:endParaRPr sz="900" dirty="0">
              <a:latin typeface="Arial"/>
              <a:cs typeface="Arial"/>
            </a:endParaRPr>
          </a:p>
        </p:txBody>
      </p:sp>
      <p:pic>
        <p:nvPicPr>
          <p:cNvPr id="22" name="Рисунок 2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914400"/>
            <a:ext cx="7086601" cy="5715000"/>
          </a:xfrm>
          <a:prstGeom prst="rect">
            <a:avLst/>
          </a:prstGeom>
        </p:spPr>
      </p:pic>
      <p:sp>
        <p:nvSpPr>
          <p:cNvPr id="24" name="TextBox 23"/>
          <p:cNvSpPr txBox="1"/>
          <p:nvPr/>
        </p:nvSpPr>
        <p:spPr>
          <a:xfrm>
            <a:off x="7404227" y="2202240"/>
            <a:ext cx="2302597" cy="19082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Индустриальный парк «Челны» является членом Ассоциации Индустриальных парков РФ</a:t>
            </a:r>
          </a:p>
          <a:p>
            <a:endParaRPr lang="ru-RU" sz="1200" dirty="0">
              <a:latin typeface="Arial" pitchFamily="34" charset="0"/>
              <a:cs typeface="Arial" pitchFamily="34" charset="0"/>
            </a:endParaRPr>
          </a:p>
          <a:p>
            <a:endParaRPr lang="ru-RU" sz="1200" dirty="0" smtClean="0">
              <a:latin typeface="Arial" pitchFamily="34" charset="0"/>
              <a:cs typeface="Arial" pitchFamily="34" charset="0"/>
            </a:endParaRPr>
          </a:p>
          <a:p>
            <a:endParaRPr lang="ru-RU" sz="1200" dirty="0">
              <a:latin typeface="Arial" pitchFamily="34" charset="0"/>
              <a:cs typeface="Arial" pitchFamily="34" charset="0"/>
            </a:endParaRPr>
          </a:p>
          <a:p>
            <a:endParaRPr lang="ru-RU" sz="12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725693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/>
          <p:nvPr/>
        </p:nvSpPr>
        <p:spPr>
          <a:xfrm>
            <a:off x="1699853" y="378853"/>
            <a:ext cx="1901454" cy="45934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4" name="object 4"/>
          <p:cNvSpPr/>
          <p:nvPr/>
        </p:nvSpPr>
        <p:spPr>
          <a:xfrm>
            <a:off x="1032061" y="395053"/>
            <a:ext cx="318061" cy="302412"/>
          </a:xfrm>
          <a:custGeom>
            <a:avLst/>
            <a:gdLst/>
            <a:ahLst/>
            <a:cxnLst/>
            <a:rect l="l" t="t" r="r" b="b"/>
            <a:pathLst>
              <a:path w="242623" h="333773">
                <a:moveTo>
                  <a:pt x="17114" y="0"/>
                </a:moveTo>
                <a:lnTo>
                  <a:pt x="0" y="14514"/>
                </a:lnTo>
                <a:lnTo>
                  <a:pt x="52696" y="62476"/>
                </a:lnTo>
                <a:lnTo>
                  <a:pt x="59497" y="68807"/>
                </a:lnTo>
                <a:lnTo>
                  <a:pt x="66189" y="75304"/>
                </a:lnTo>
                <a:lnTo>
                  <a:pt x="66433" y="80889"/>
                </a:lnTo>
                <a:lnTo>
                  <a:pt x="66526" y="331367"/>
                </a:lnTo>
                <a:lnTo>
                  <a:pt x="90133" y="333773"/>
                </a:lnTo>
                <a:lnTo>
                  <a:pt x="90512" y="287664"/>
                </a:lnTo>
                <a:lnTo>
                  <a:pt x="126857" y="264410"/>
                </a:lnTo>
                <a:lnTo>
                  <a:pt x="150819" y="264205"/>
                </a:lnTo>
                <a:lnTo>
                  <a:pt x="162707" y="263200"/>
                </a:lnTo>
                <a:lnTo>
                  <a:pt x="198955" y="249129"/>
                </a:lnTo>
                <a:lnTo>
                  <a:pt x="228739" y="219640"/>
                </a:lnTo>
                <a:lnTo>
                  <a:pt x="242623" y="176228"/>
                </a:lnTo>
                <a:lnTo>
                  <a:pt x="241126" y="158011"/>
                </a:lnTo>
                <a:lnTo>
                  <a:pt x="221040" y="115083"/>
                </a:lnTo>
                <a:lnTo>
                  <a:pt x="188519" y="89137"/>
                </a:lnTo>
                <a:lnTo>
                  <a:pt x="157714" y="79405"/>
                </a:lnTo>
                <a:lnTo>
                  <a:pt x="145829" y="79405"/>
                </a:lnTo>
                <a:lnTo>
                  <a:pt x="138737" y="79142"/>
                </a:lnTo>
                <a:lnTo>
                  <a:pt x="28479" y="10289"/>
                </a:lnTo>
                <a:lnTo>
                  <a:pt x="22386" y="4848"/>
                </a:lnTo>
                <a:lnTo>
                  <a:pt x="17114" y="0"/>
                </a:lnTo>
                <a:close/>
              </a:path>
              <a:path w="242623" h="333773">
                <a:moveTo>
                  <a:pt x="157652" y="79395"/>
                </a:moveTo>
                <a:lnTo>
                  <a:pt x="145829" y="79405"/>
                </a:lnTo>
                <a:lnTo>
                  <a:pt x="157714" y="79405"/>
                </a:lnTo>
                <a:close/>
              </a:path>
            </a:pathLst>
          </a:custGeom>
          <a:solidFill>
            <a:srgbClr val="233B77"/>
          </a:solidFill>
        </p:spPr>
        <p:txBody>
          <a:bodyPr wrap="square" lIns="0" tIns="0" rIns="0" bIns="0" rtlCol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" name="object 5"/>
          <p:cNvSpPr/>
          <p:nvPr/>
        </p:nvSpPr>
        <p:spPr>
          <a:xfrm>
            <a:off x="736748" y="335042"/>
            <a:ext cx="251898" cy="503157"/>
          </a:xfrm>
          <a:custGeom>
            <a:avLst/>
            <a:gdLst/>
            <a:ahLst/>
            <a:cxnLst/>
            <a:rect l="l" t="t" r="r" b="b"/>
            <a:pathLst>
              <a:path w="192153" h="498927">
                <a:moveTo>
                  <a:pt x="192153" y="0"/>
                </a:moveTo>
                <a:lnTo>
                  <a:pt x="4999" y="7"/>
                </a:lnTo>
                <a:lnTo>
                  <a:pt x="0" y="4255"/>
                </a:lnTo>
                <a:lnTo>
                  <a:pt x="53" y="414599"/>
                </a:lnTo>
                <a:lnTo>
                  <a:pt x="0" y="494682"/>
                </a:lnTo>
                <a:lnTo>
                  <a:pt x="4999" y="498927"/>
                </a:lnTo>
                <a:lnTo>
                  <a:pt x="187030" y="498927"/>
                </a:lnTo>
                <a:lnTo>
                  <a:pt x="192031" y="494682"/>
                </a:lnTo>
                <a:lnTo>
                  <a:pt x="192153" y="0"/>
                </a:lnTo>
                <a:close/>
              </a:path>
              <a:path w="192153" h="498927">
                <a:moveTo>
                  <a:pt x="32" y="413753"/>
                </a:moveTo>
                <a:lnTo>
                  <a:pt x="31" y="414599"/>
                </a:lnTo>
                <a:lnTo>
                  <a:pt x="32" y="413753"/>
                </a:lnTo>
                <a:close/>
              </a:path>
            </a:pathLst>
          </a:custGeom>
          <a:solidFill>
            <a:srgbClr val="233B77"/>
          </a:solidFill>
        </p:spPr>
        <p:txBody>
          <a:bodyPr wrap="square" lIns="0" tIns="0" rIns="0" bIns="0" rtlCol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" name="object 6"/>
          <p:cNvSpPr/>
          <p:nvPr/>
        </p:nvSpPr>
        <p:spPr>
          <a:xfrm>
            <a:off x="817042" y="395358"/>
            <a:ext cx="137285" cy="330843"/>
          </a:xfrm>
          <a:custGeom>
            <a:avLst/>
            <a:gdLst/>
            <a:ahLst/>
            <a:cxnLst/>
            <a:rect l="l" t="t" r="r" b="b"/>
            <a:pathLst>
              <a:path w="104724" h="365153">
                <a:moveTo>
                  <a:pt x="1621" y="0"/>
                </a:moveTo>
                <a:lnTo>
                  <a:pt x="137" y="2990"/>
                </a:lnTo>
                <a:lnTo>
                  <a:pt x="61" y="286526"/>
                </a:lnTo>
                <a:lnTo>
                  <a:pt x="0" y="360908"/>
                </a:lnTo>
                <a:lnTo>
                  <a:pt x="4999" y="365153"/>
                </a:lnTo>
                <a:lnTo>
                  <a:pt x="99532" y="365153"/>
                </a:lnTo>
                <a:lnTo>
                  <a:pt x="104528" y="360908"/>
                </a:lnTo>
                <a:lnTo>
                  <a:pt x="104724" y="90026"/>
                </a:lnTo>
                <a:lnTo>
                  <a:pt x="104423" y="87014"/>
                </a:lnTo>
                <a:lnTo>
                  <a:pt x="36774" y="21335"/>
                </a:lnTo>
                <a:lnTo>
                  <a:pt x="6889" y="251"/>
                </a:lnTo>
                <a:lnTo>
                  <a:pt x="1621" y="0"/>
                </a:lnTo>
                <a:close/>
              </a:path>
              <a:path w="104724" h="365153">
                <a:moveTo>
                  <a:pt x="26" y="283049"/>
                </a:moveTo>
                <a:lnTo>
                  <a:pt x="24" y="286526"/>
                </a:lnTo>
                <a:lnTo>
                  <a:pt x="26" y="283049"/>
                </a:lnTo>
                <a:close/>
              </a:path>
            </a:pathLst>
          </a:custGeom>
          <a:solidFill>
            <a:srgbClr val="EF7F1A"/>
          </a:solidFill>
        </p:spPr>
        <p:txBody>
          <a:bodyPr wrap="square" lIns="0" tIns="0" rIns="0" bIns="0" rtlCol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" name="object 7"/>
          <p:cNvSpPr/>
          <p:nvPr/>
        </p:nvSpPr>
        <p:spPr>
          <a:xfrm>
            <a:off x="988648" y="335049"/>
            <a:ext cx="547881" cy="503151"/>
          </a:xfrm>
          <a:custGeom>
            <a:avLst/>
            <a:gdLst/>
            <a:ahLst/>
            <a:cxnLst/>
            <a:rect l="l" t="t" r="r" b="b"/>
            <a:pathLst>
              <a:path w="417935" h="498919">
                <a:moveTo>
                  <a:pt x="123184" y="400276"/>
                </a:moveTo>
                <a:lnTo>
                  <a:pt x="99591" y="403256"/>
                </a:lnTo>
                <a:lnTo>
                  <a:pt x="99563" y="414726"/>
                </a:lnTo>
                <a:lnTo>
                  <a:pt x="99514" y="494675"/>
                </a:lnTo>
                <a:lnTo>
                  <a:pt x="104515" y="498919"/>
                </a:lnTo>
                <a:lnTo>
                  <a:pt x="412937" y="498919"/>
                </a:lnTo>
                <a:lnTo>
                  <a:pt x="417935" y="494675"/>
                </a:lnTo>
                <a:lnTo>
                  <a:pt x="417935" y="430457"/>
                </a:lnTo>
                <a:lnTo>
                  <a:pt x="160693" y="430457"/>
                </a:lnTo>
                <a:lnTo>
                  <a:pt x="136674" y="429147"/>
                </a:lnTo>
                <a:lnTo>
                  <a:pt x="125879" y="422352"/>
                </a:lnTo>
                <a:lnTo>
                  <a:pt x="123173" y="408301"/>
                </a:lnTo>
                <a:lnTo>
                  <a:pt x="123184" y="400276"/>
                </a:lnTo>
                <a:close/>
              </a:path>
              <a:path w="417935" h="498919">
                <a:moveTo>
                  <a:pt x="417935" y="48298"/>
                </a:moveTo>
                <a:lnTo>
                  <a:pt x="55910" y="48298"/>
                </a:lnTo>
                <a:lnTo>
                  <a:pt x="195912" y="48498"/>
                </a:lnTo>
                <a:lnTo>
                  <a:pt x="210625" y="49003"/>
                </a:lnTo>
                <a:lnTo>
                  <a:pt x="253165" y="57799"/>
                </a:lnTo>
                <a:lnTo>
                  <a:pt x="292111" y="76343"/>
                </a:lnTo>
                <a:lnTo>
                  <a:pt x="325929" y="103124"/>
                </a:lnTo>
                <a:lnTo>
                  <a:pt x="353084" y="136632"/>
                </a:lnTo>
                <a:lnTo>
                  <a:pt x="372039" y="175356"/>
                </a:lnTo>
                <a:lnTo>
                  <a:pt x="381260" y="217785"/>
                </a:lnTo>
                <a:lnTo>
                  <a:pt x="381905" y="232491"/>
                </a:lnTo>
                <a:lnTo>
                  <a:pt x="381298" y="249613"/>
                </a:lnTo>
                <a:lnTo>
                  <a:pt x="372173" y="298540"/>
                </a:lnTo>
                <a:lnTo>
                  <a:pt x="352056" y="342386"/>
                </a:lnTo>
                <a:lnTo>
                  <a:pt x="320898" y="379326"/>
                </a:lnTo>
                <a:lnTo>
                  <a:pt x="278651" y="407534"/>
                </a:lnTo>
                <a:lnTo>
                  <a:pt x="225265" y="425186"/>
                </a:lnTo>
                <a:lnTo>
                  <a:pt x="183463" y="430189"/>
                </a:lnTo>
                <a:lnTo>
                  <a:pt x="160693" y="430457"/>
                </a:lnTo>
                <a:lnTo>
                  <a:pt x="417935" y="430457"/>
                </a:lnTo>
                <a:lnTo>
                  <a:pt x="417935" y="48298"/>
                </a:lnTo>
                <a:close/>
              </a:path>
              <a:path w="417935" h="498919">
                <a:moveTo>
                  <a:pt x="99542" y="413777"/>
                </a:moveTo>
                <a:lnTo>
                  <a:pt x="99541" y="414726"/>
                </a:lnTo>
                <a:lnTo>
                  <a:pt x="99542" y="413777"/>
                </a:lnTo>
                <a:close/>
              </a:path>
              <a:path w="417935" h="498919">
                <a:moveTo>
                  <a:pt x="412937" y="0"/>
                </a:moveTo>
                <a:lnTo>
                  <a:pt x="65447" y="2152"/>
                </a:lnTo>
                <a:lnTo>
                  <a:pt x="19000" y="3857"/>
                </a:lnTo>
                <a:lnTo>
                  <a:pt x="0" y="61390"/>
                </a:lnTo>
                <a:lnTo>
                  <a:pt x="11678" y="61922"/>
                </a:lnTo>
                <a:lnTo>
                  <a:pt x="12966" y="62815"/>
                </a:lnTo>
                <a:lnTo>
                  <a:pt x="22567" y="71348"/>
                </a:lnTo>
                <a:lnTo>
                  <a:pt x="32846" y="80614"/>
                </a:lnTo>
                <a:lnTo>
                  <a:pt x="48649" y="64828"/>
                </a:lnTo>
                <a:lnTo>
                  <a:pt x="45863" y="62146"/>
                </a:lnTo>
                <a:lnTo>
                  <a:pt x="44160" y="60421"/>
                </a:lnTo>
                <a:lnTo>
                  <a:pt x="42219" y="52151"/>
                </a:lnTo>
                <a:lnTo>
                  <a:pt x="55910" y="48298"/>
                </a:lnTo>
                <a:lnTo>
                  <a:pt x="417935" y="48298"/>
                </a:lnTo>
                <a:lnTo>
                  <a:pt x="417935" y="4248"/>
                </a:lnTo>
                <a:lnTo>
                  <a:pt x="412937" y="0"/>
                </a:lnTo>
                <a:close/>
              </a:path>
            </a:pathLst>
          </a:custGeom>
          <a:solidFill>
            <a:srgbClr val="233B77"/>
          </a:solidFill>
        </p:spPr>
        <p:txBody>
          <a:bodyPr wrap="square" lIns="0" tIns="0" rIns="0" bIns="0" rtlCol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350668" y="1306398"/>
            <a:ext cx="8945732" cy="4278094"/>
          </a:xfrm>
          <a:prstGeom prst="rect">
            <a:avLst/>
          </a:prstGeom>
          <a:ln w="38100">
            <a:solidFill>
              <a:schemeClr val="accent6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Преимущества Индустриального Парка</a:t>
            </a:r>
            <a:r>
              <a:rPr lang="ru-RU" sz="12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:</a:t>
            </a:r>
          </a:p>
          <a:p>
            <a:pPr algn="ctr"/>
            <a:endParaRPr lang="ru-RU" sz="12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marL="171450" indent="-171450">
              <a:buFont typeface="Arial" pitchFamily="34" charset="0"/>
              <a:buChar char="•"/>
            </a:pPr>
            <a:r>
              <a:rPr lang="ru-RU" sz="14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Уникальное географическое расположение / близость рынков сбыта и трудовых ресурсов / и транспортная доступность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ru-RU" sz="1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Особый </a:t>
            </a:r>
            <a:r>
              <a:rPr lang="ru-RU" sz="14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статус территории Республики Татарстан (Камский инновационный территориально- производственный кластер)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ru-RU" sz="1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Развитая </a:t>
            </a:r>
            <a:r>
              <a:rPr lang="ru-RU" sz="14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транспортная инфраструктура и </a:t>
            </a:r>
            <a:r>
              <a:rPr lang="ru-RU" sz="1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коммуникации. Организация таможенного поста. Создание региональной контейнерной площадки  с собственным ж/д тупиком.</a:t>
            </a:r>
            <a:endParaRPr lang="ru-RU" sz="14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marL="171450" indent="-171450">
              <a:buFont typeface="Arial" pitchFamily="34" charset="0"/>
              <a:buChar char="•"/>
            </a:pPr>
            <a:r>
              <a:rPr lang="ru-RU" sz="1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Резидентами парка могут быть  - малые, средние и крупные российские компании , а также иностранные компании.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ru-RU" sz="1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Формы сотрудничества с резидентами парка:</a:t>
            </a:r>
          </a:p>
          <a:p>
            <a:pPr marL="171450" indent="-171450">
              <a:buFontTx/>
              <a:buChar char="-"/>
            </a:pPr>
            <a:r>
              <a:rPr lang="ru-RU" sz="12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Сдача в аренду </a:t>
            </a:r>
            <a:r>
              <a:rPr lang="ru-RU" sz="12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производственных и административных </a:t>
            </a:r>
            <a:r>
              <a:rPr lang="ru-RU" sz="12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помещений;</a:t>
            </a:r>
          </a:p>
          <a:p>
            <a:pPr marL="171450" indent="-171450">
              <a:buFontTx/>
              <a:buChar char="-"/>
            </a:pPr>
            <a:r>
              <a:rPr lang="ru-RU" sz="12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Строительство зданий промышленного назначения самостоятельно управляющей компанией под аренду с возможностью продажи.</a:t>
            </a:r>
          </a:p>
          <a:p>
            <a:pPr marL="171450" indent="-171450">
              <a:buFontTx/>
              <a:buChar char="-"/>
            </a:pPr>
            <a:r>
              <a:rPr lang="ru-RU" sz="12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Строительство промышленного объекта с последующей продажей объекта  ( </a:t>
            </a:r>
            <a:r>
              <a:rPr lang="en-US" sz="12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Build-to-suit </a:t>
            </a:r>
            <a:r>
              <a:rPr lang="en-US" sz="12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f</a:t>
            </a:r>
            <a:r>
              <a:rPr lang="en-US" sz="12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or sale or lease)</a:t>
            </a:r>
          </a:p>
          <a:p>
            <a:pPr marL="171450" indent="-171450">
              <a:buFontTx/>
              <a:buChar char="-"/>
            </a:pPr>
            <a:r>
              <a:rPr lang="ru-RU" sz="12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Сдача в аренду участков земли под строительство промышленного объекта с возможностью выкупа земли;</a:t>
            </a:r>
          </a:p>
          <a:p>
            <a:pPr marL="171450" indent="-171450">
              <a:buFontTx/>
              <a:buChar char="-"/>
            </a:pPr>
            <a:r>
              <a:rPr lang="ru-RU" sz="12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Продажа земельных участков в собственность под строительство </a:t>
            </a:r>
            <a:r>
              <a:rPr lang="ru-RU" sz="12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крупных промышленных  объектов.</a:t>
            </a:r>
            <a:endParaRPr lang="ru-RU" sz="1200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marL="171450" indent="-171450">
              <a:buFont typeface="Arial" pitchFamily="34" charset="0"/>
              <a:buChar char="•"/>
            </a:pPr>
            <a:r>
              <a:rPr lang="ru-RU" sz="1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Сопровождение </a:t>
            </a:r>
            <a:r>
              <a:rPr lang="ru-RU" sz="14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инвестиционных проектов с начальной стадии </a:t>
            </a:r>
            <a:r>
              <a:rPr lang="ru-RU" sz="1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реализации.</a:t>
            </a:r>
            <a:endParaRPr lang="ru-RU" sz="14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marL="171450" indent="-171450">
              <a:buFont typeface="Arial" pitchFamily="34" charset="0"/>
              <a:buChar char="•"/>
            </a:pPr>
            <a:r>
              <a:rPr lang="ru-RU" sz="1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Государственная поддержка.</a:t>
            </a:r>
            <a:endParaRPr lang="ru-RU" sz="14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marL="171450" indent="-171450">
              <a:buFont typeface="Arial" pitchFamily="34" charset="0"/>
              <a:buChar char="•"/>
            </a:pPr>
            <a:r>
              <a:rPr lang="ru-RU" sz="1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Наличие </a:t>
            </a:r>
            <a:r>
              <a:rPr lang="ru-RU" sz="14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специализированной управляющей </a:t>
            </a:r>
            <a:r>
              <a:rPr lang="ru-RU" sz="1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компании.</a:t>
            </a:r>
            <a:endParaRPr lang="ru-RU" sz="14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3087787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699853" y="378852"/>
            <a:ext cx="1901454" cy="45934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032061" y="395053"/>
            <a:ext cx="318061" cy="302412"/>
          </a:xfrm>
          <a:custGeom>
            <a:avLst/>
            <a:gdLst/>
            <a:ahLst/>
            <a:cxnLst/>
            <a:rect l="l" t="t" r="r" b="b"/>
            <a:pathLst>
              <a:path w="242623" h="333773">
                <a:moveTo>
                  <a:pt x="17114" y="0"/>
                </a:moveTo>
                <a:lnTo>
                  <a:pt x="0" y="14514"/>
                </a:lnTo>
                <a:lnTo>
                  <a:pt x="52696" y="62476"/>
                </a:lnTo>
                <a:lnTo>
                  <a:pt x="59497" y="68807"/>
                </a:lnTo>
                <a:lnTo>
                  <a:pt x="66189" y="75304"/>
                </a:lnTo>
                <a:lnTo>
                  <a:pt x="66433" y="80889"/>
                </a:lnTo>
                <a:lnTo>
                  <a:pt x="66526" y="331367"/>
                </a:lnTo>
                <a:lnTo>
                  <a:pt x="90133" y="333773"/>
                </a:lnTo>
                <a:lnTo>
                  <a:pt x="90512" y="287660"/>
                </a:lnTo>
                <a:lnTo>
                  <a:pt x="126861" y="264411"/>
                </a:lnTo>
                <a:lnTo>
                  <a:pt x="150823" y="264205"/>
                </a:lnTo>
                <a:lnTo>
                  <a:pt x="162710" y="263200"/>
                </a:lnTo>
                <a:lnTo>
                  <a:pt x="198957" y="249129"/>
                </a:lnTo>
                <a:lnTo>
                  <a:pt x="228741" y="219638"/>
                </a:lnTo>
                <a:lnTo>
                  <a:pt x="242623" y="176225"/>
                </a:lnTo>
                <a:lnTo>
                  <a:pt x="241126" y="158008"/>
                </a:lnTo>
                <a:lnTo>
                  <a:pt x="221039" y="115081"/>
                </a:lnTo>
                <a:lnTo>
                  <a:pt x="188517" y="89135"/>
                </a:lnTo>
                <a:lnTo>
                  <a:pt x="157715" y="79405"/>
                </a:lnTo>
                <a:lnTo>
                  <a:pt x="145829" y="79405"/>
                </a:lnTo>
                <a:lnTo>
                  <a:pt x="138737" y="79142"/>
                </a:lnTo>
                <a:lnTo>
                  <a:pt x="28479" y="10289"/>
                </a:lnTo>
                <a:lnTo>
                  <a:pt x="22386" y="4848"/>
                </a:lnTo>
                <a:lnTo>
                  <a:pt x="17114" y="0"/>
                </a:lnTo>
                <a:close/>
              </a:path>
              <a:path w="242623" h="333773">
                <a:moveTo>
                  <a:pt x="157652" y="79394"/>
                </a:moveTo>
                <a:lnTo>
                  <a:pt x="145829" y="79405"/>
                </a:lnTo>
                <a:lnTo>
                  <a:pt x="157715" y="79405"/>
                </a:lnTo>
                <a:close/>
              </a:path>
            </a:pathLst>
          </a:custGeom>
          <a:solidFill>
            <a:srgbClr val="233B77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736748" y="335043"/>
            <a:ext cx="251898" cy="503156"/>
          </a:xfrm>
          <a:custGeom>
            <a:avLst/>
            <a:gdLst/>
            <a:ahLst/>
            <a:cxnLst/>
            <a:rect l="l" t="t" r="r" b="b"/>
            <a:pathLst>
              <a:path w="192153" h="498927">
                <a:moveTo>
                  <a:pt x="192153" y="0"/>
                </a:moveTo>
                <a:lnTo>
                  <a:pt x="4999" y="7"/>
                </a:lnTo>
                <a:lnTo>
                  <a:pt x="0" y="4255"/>
                </a:lnTo>
                <a:lnTo>
                  <a:pt x="53" y="414599"/>
                </a:lnTo>
                <a:lnTo>
                  <a:pt x="0" y="494682"/>
                </a:lnTo>
                <a:lnTo>
                  <a:pt x="4999" y="498927"/>
                </a:lnTo>
                <a:lnTo>
                  <a:pt x="187030" y="498927"/>
                </a:lnTo>
                <a:lnTo>
                  <a:pt x="192031" y="494682"/>
                </a:lnTo>
                <a:lnTo>
                  <a:pt x="192153" y="0"/>
                </a:lnTo>
                <a:close/>
              </a:path>
              <a:path w="192153" h="498927">
                <a:moveTo>
                  <a:pt x="32" y="413753"/>
                </a:moveTo>
                <a:lnTo>
                  <a:pt x="31" y="414599"/>
                </a:lnTo>
                <a:lnTo>
                  <a:pt x="32" y="413753"/>
                </a:lnTo>
                <a:close/>
              </a:path>
            </a:pathLst>
          </a:custGeom>
          <a:solidFill>
            <a:srgbClr val="233B77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817042" y="395358"/>
            <a:ext cx="137285" cy="330843"/>
          </a:xfrm>
          <a:custGeom>
            <a:avLst/>
            <a:gdLst/>
            <a:ahLst/>
            <a:cxnLst/>
            <a:rect l="l" t="t" r="r" b="b"/>
            <a:pathLst>
              <a:path w="104724" h="365153">
                <a:moveTo>
                  <a:pt x="1621" y="0"/>
                </a:moveTo>
                <a:lnTo>
                  <a:pt x="137" y="2990"/>
                </a:lnTo>
                <a:lnTo>
                  <a:pt x="61" y="286526"/>
                </a:lnTo>
                <a:lnTo>
                  <a:pt x="0" y="360908"/>
                </a:lnTo>
                <a:lnTo>
                  <a:pt x="4999" y="365153"/>
                </a:lnTo>
                <a:lnTo>
                  <a:pt x="99532" y="365153"/>
                </a:lnTo>
                <a:lnTo>
                  <a:pt x="104528" y="360908"/>
                </a:lnTo>
                <a:lnTo>
                  <a:pt x="104724" y="90026"/>
                </a:lnTo>
                <a:lnTo>
                  <a:pt x="104423" y="87014"/>
                </a:lnTo>
                <a:lnTo>
                  <a:pt x="36774" y="21335"/>
                </a:lnTo>
                <a:lnTo>
                  <a:pt x="6889" y="251"/>
                </a:lnTo>
                <a:lnTo>
                  <a:pt x="1621" y="0"/>
                </a:lnTo>
                <a:close/>
              </a:path>
              <a:path w="104724" h="365153">
                <a:moveTo>
                  <a:pt x="26" y="283049"/>
                </a:moveTo>
                <a:lnTo>
                  <a:pt x="24" y="286526"/>
                </a:lnTo>
                <a:lnTo>
                  <a:pt x="26" y="283049"/>
                </a:lnTo>
                <a:close/>
              </a:path>
            </a:pathLst>
          </a:custGeom>
          <a:solidFill>
            <a:srgbClr val="EF7F1A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988648" y="335049"/>
            <a:ext cx="547883" cy="503150"/>
          </a:xfrm>
          <a:custGeom>
            <a:avLst/>
            <a:gdLst/>
            <a:ahLst/>
            <a:cxnLst/>
            <a:rect l="l" t="t" r="r" b="b"/>
            <a:pathLst>
              <a:path w="417937" h="498919">
                <a:moveTo>
                  <a:pt x="123184" y="400276"/>
                </a:moveTo>
                <a:lnTo>
                  <a:pt x="99591" y="403256"/>
                </a:lnTo>
                <a:lnTo>
                  <a:pt x="99563" y="414726"/>
                </a:lnTo>
                <a:lnTo>
                  <a:pt x="99514" y="494675"/>
                </a:lnTo>
                <a:lnTo>
                  <a:pt x="104515" y="498919"/>
                </a:lnTo>
                <a:lnTo>
                  <a:pt x="412937" y="498919"/>
                </a:lnTo>
                <a:lnTo>
                  <a:pt x="417937" y="494675"/>
                </a:lnTo>
                <a:lnTo>
                  <a:pt x="417937" y="430457"/>
                </a:lnTo>
                <a:lnTo>
                  <a:pt x="160693" y="430457"/>
                </a:lnTo>
                <a:lnTo>
                  <a:pt x="136674" y="429147"/>
                </a:lnTo>
                <a:lnTo>
                  <a:pt x="125879" y="422352"/>
                </a:lnTo>
                <a:lnTo>
                  <a:pt x="123173" y="408301"/>
                </a:lnTo>
                <a:lnTo>
                  <a:pt x="123184" y="400276"/>
                </a:lnTo>
                <a:close/>
              </a:path>
              <a:path w="417937" h="498919">
                <a:moveTo>
                  <a:pt x="417937" y="48298"/>
                </a:moveTo>
                <a:lnTo>
                  <a:pt x="55910" y="48298"/>
                </a:lnTo>
                <a:lnTo>
                  <a:pt x="195912" y="48498"/>
                </a:lnTo>
                <a:lnTo>
                  <a:pt x="210625" y="49003"/>
                </a:lnTo>
                <a:lnTo>
                  <a:pt x="253165" y="57799"/>
                </a:lnTo>
                <a:lnTo>
                  <a:pt x="292111" y="76343"/>
                </a:lnTo>
                <a:lnTo>
                  <a:pt x="325929" y="103124"/>
                </a:lnTo>
                <a:lnTo>
                  <a:pt x="353084" y="136632"/>
                </a:lnTo>
                <a:lnTo>
                  <a:pt x="372039" y="175356"/>
                </a:lnTo>
                <a:lnTo>
                  <a:pt x="381260" y="217785"/>
                </a:lnTo>
                <a:lnTo>
                  <a:pt x="381905" y="232491"/>
                </a:lnTo>
                <a:lnTo>
                  <a:pt x="381298" y="249613"/>
                </a:lnTo>
                <a:lnTo>
                  <a:pt x="372173" y="298540"/>
                </a:lnTo>
                <a:lnTo>
                  <a:pt x="352056" y="342386"/>
                </a:lnTo>
                <a:lnTo>
                  <a:pt x="320898" y="379326"/>
                </a:lnTo>
                <a:lnTo>
                  <a:pt x="278651" y="407534"/>
                </a:lnTo>
                <a:lnTo>
                  <a:pt x="225265" y="425186"/>
                </a:lnTo>
                <a:lnTo>
                  <a:pt x="183463" y="430189"/>
                </a:lnTo>
                <a:lnTo>
                  <a:pt x="160693" y="430457"/>
                </a:lnTo>
                <a:lnTo>
                  <a:pt x="417937" y="430457"/>
                </a:lnTo>
                <a:lnTo>
                  <a:pt x="417937" y="48298"/>
                </a:lnTo>
                <a:close/>
              </a:path>
              <a:path w="417937" h="498919">
                <a:moveTo>
                  <a:pt x="99542" y="413777"/>
                </a:moveTo>
                <a:lnTo>
                  <a:pt x="99541" y="414726"/>
                </a:lnTo>
                <a:lnTo>
                  <a:pt x="99542" y="413777"/>
                </a:lnTo>
                <a:close/>
              </a:path>
              <a:path w="417937" h="498919">
                <a:moveTo>
                  <a:pt x="412937" y="0"/>
                </a:moveTo>
                <a:lnTo>
                  <a:pt x="65447" y="2153"/>
                </a:lnTo>
                <a:lnTo>
                  <a:pt x="19000" y="3858"/>
                </a:lnTo>
                <a:lnTo>
                  <a:pt x="0" y="61394"/>
                </a:lnTo>
                <a:lnTo>
                  <a:pt x="11682" y="61922"/>
                </a:lnTo>
                <a:lnTo>
                  <a:pt x="12966" y="62815"/>
                </a:lnTo>
                <a:lnTo>
                  <a:pt x="20444" y="69457"/>
                </a:lnTo>
                <a:lnTo>
                  <a:pt x="32849" y="80614"/>
                </a:lnTo>
                <a:lnTo>
                  <a:pt x="48649" y="64828"/>
                </a:lnTo>
                <a:lnTo>
                  <a:pt x="45863" y="62149"/>
                </a:lnTo>
                <a:lnTo>
                  <a:pt x="44160" y="60421"/>
                </a:lnTo>
                <a:lnTo>
                  <a:pt x="42219" y="52151"/>
                </a:lnTo>
                <a:lnTo>
                  <a:pt x="55910" y="48298"/>
                </a:lnTo>
                <a:lnTo>
                  <a:pt x="417937" y="48298"/>
                </a:lnTo>
                <a:lnTo>
                  <a:pt x="417937" y="4248"/>
                </a:lnTo>
                <a:lnTo>
                  <a:pt x="412937" y="0"/>
                </a:lnTo>
                <a:close/>
              </a:path>
            </a:pathLst>
          </a:custGeom>
          <a:solidFill>
            <a:srgbClr val="233B77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264849" y="914401"/>
            <a:ext cx="9386657" cy="1904999"/>
          </a:xfrm>
          <a:prstGeom prst="rect">
            <a:avLst/>
          </a:prstGeom>
          <a:ln w="38100">
            <a:noFill/>
          </a:ln>
        </p:spPr>
        <p:txBody>
          <a:bodyPr vert="horz" wrap="square" lIns="0" tIns="0" rIns="0" bIns="0" rtlCol="0">
            <a:noAutofit/>
          </a:bodyPr>
          <a:lstStyle/>
          <a:p>
            <a:pPr marL="120014" indent="-107950">
              <a:buClr>
                <a:srgbClr val="233B77"/>
              </a:buClr>
              <a:buFont typeface="Arial"/>
              <a:buChar char="•"/>
              <a:tabLst>
                <a:tab pos="120014" algn="l"/>
              </a:tabLst>
            </a:pPr>
            <a:r>
              <a:rPr b="1" spc="-45" dirty="0" smtClean="0">
                <a:solidFill>
                  <a:srgbClr val="002060"/>
                </a:solidFill>
                <a:latin typeface="Arial"/>
                <a:cs typeface="Arial"/>
              </a:rPr>
              <a:t>Ка</a:t>
            </a:r>
            <a:r>
              <a:rPr b="1" spc="-65" dirty="0" smtClean="0">
                <a:solidFill>
                  <a:srgbClr val="002060"/>
                </a:solidFill>
                <a:latin typeface="Arial"/>
                <a:cs typeface="Arial"/>
              </a:rPr>
              <a:t>т</a:t>
            </a:r>
            <a:r>
              <a:rPr b="1" spc="-35" dirty="0" smtClean="0">
                <a:solidFill>
                  <a:srgbClr val="002060"/>
                </a:solidFill>
                <a:latin typeface="Arial"/>
                <a:cs typeface="Arial"/>
              </a:rPr>
              <a:t>е</a:t>
            </a:r>
            <a:r>
              <a:rPr b="1" spc="-50" dirty="0" smtClean="0">
                <a:solidFill>
                  <a:srgbClr val="002060"/>
                </a:solidFill>
                <a:latin typeface="Arial"/>
                <a:cs typeface="Arial"/>
              </a:rPr>
              <a:t>г</a:t>
            </a:r>
            <a:r>
              <a:rPr b="1" spc="-105" dirty="0" smtClean="0">
                <a:solidFill>
                  <a:srgbClr val="002060"/>
                </a:solidFill>
                <a:latin typeface="Arial"/>
                <a:cs typeface="Arial"/>
              </a:rPr>
              <a:t>ория</a:t>
            </a:r>
            <a:r>
              <a:rPr b="1" spc="-30" dirty="0" smtClean="0">
                <a:solidFill>
                  <a:srgbClr val="002060"/>
                </a:solidFill>
                <a:latin typeface="Arial"/>
                <a:cs typeface="Arial"/>
              </a:rPr>
              <a:t> </a:t>
            </a:r>
            <a:r>
              <a:rPr b="1" spc="-50" dirty="0" smtClean="0">
                <a:solidFill>
                  <a:srgbClr val="002060"/>
                </a:solidFill>
                <a:latin typeface="Arial"/>
                <a:cs typeface="Arial"/>
              </a:rPr>
              <a:t>парка</a:t>
            </a:r>
            <a:r>
              <a:rPr b="1" spc="-30" dirty="0" smtClean="0">
                <a:solidFill>
                  <a:srgbClr val="002060"/>
                </a:solidFill>
                <a:latin typeface="Arial"/>
                <a:cs typeface="Arial"/>
              </a:rPr>
              <a:t> </a:t>
            </a:r>
            <a:r>
              <a:rPr b="1" spc="35" dirty="0" smtClean="0">
                <a:solidFill>
                  <a:srgbClr val="002060"/>
                </a:solidFill>
                <a:latin typeface="Arial"/>
                <a:cs typeface="Arial"/>
              </a:rPr>
              <a:t>—</a:t>
            </a:r>
            <a:r>
              <a:rPr b="1" spc="-30" dirty="0" smtClean="0">
                <a:solidFill>
                  <a:srgbClr val="002060"/>
                </a:solidFill>
                <a:latin typeface="Arial"/>
                <a:cs typeface="Arial"/>
              </a:rPr>
              <a:t> </a:t>
            </a:r>
            <a:r>
              <a:rPr b="1" spc="-50" dirty="0" smtClean="0">
                <a:solidFill>
                  <a:srgbClr val="002060"/>
                </a:solidFill>
                <a:latin typeface="Arial"/>
                <a:cs typeface="Arial"/>
              </a:rPr>
              <a:t>green-ﬁeld</a:t>
            </a:r>
            <a:endParaRPr dirty="0">
              <a:solidFill>
                <a:srgbClr val="002060"/>
              </a:solidFill>
              <a:latin typeface="Arial"/>
              <a:cs typeface="Arial"/>
            </a:endParaRPr>
          </a:p>
          <a:p>
            <a:pPr marL="120014" indent="-107950">
              <a:lnSpc>
                <a:spcPts val="1380"/>
              </a:lnSpc>
              <a:buClr>
                <a:srgbClr val="233B77"/>
              </a:buClr>
              <a:buFont typeface="Arial"/>
              <a:buChar char="•"/>
              <a:tabLst>
                <a:tab pos="120014" algn="l"/>
              </a:tabLst>
            </a:pPr>
            <a:endParaRPr lang="ru-RU" b="1" spc="-105" dirty="0" smtClean="0">
              <a:solidFill>
                <a:srgbClr val="002060"/>
              </a:solidFill>
              <a:latin typeface="Arial"/>
              <a:cs typeface="Arial"/>
            </a:endParaRPr>
          </a:p>
          <a:p>
            <a:pPr marL="120014" indent="-107950">
              <a:lnSpc>
                <a:spcPts val="1380"/>
              </a:lnSpc>
              <a:buClr>
                <a:srgbClr val="233B77"/>
              </a:buClr>
              <a:buFont typeface="Arial"/>
              <a:buChar char="•"/>
              <a:tabLst>
                <a:tab pos="120014" algn="l"/>
              </a:tabLst>
            </a:pPr>
            <a:r>
              <a:rPr b="1" spc="-105" dirty="0" err="1" smtClean="0">
                <a:solidFill>
                  <a:srgbClr val="002060"/>
                </a:solidFill>
                <a:latin typeface="Arial"/>
                <a:cs typeface="Arial"/>
              </a:rPr>
              <a:t>Площадь</a:t>
            </a:r>
            <a:r>
              <a:rPr b="1" spc="-30" dirty="0" smtClean="0">
                <a:solidFill>
                  <a:srgbClr val="002060"/>
                </a:solidFill>
                <a:latin typeface="Arial"/>
                <a:cs typeface="Arial"/>
              </a:rPr>
              <a:t> </a:t>
            </a:r>
            <a:r>
              <a:rPr b="1" spc="-110" dirty="0" smtClean="0">
                <a:solidFill>
                  <a:srgbClr val="002060"/>
                </a:solidFill>
                <a:latin typeface="Arial"/>
                <a:cs typeface="Arial"/>
              </a:rPr>
              <a:t>т</a:t>
            </a:r>
            <a:r>
              <a:rPr b="1" spc="-95" dirty="0" smtClean="0">
                <a:solidFill>
                  <a:srgbClr val="002060"/>
                </a:solidFill>
                <a:latin typeface="Arial"/>
                <a:cs typeface="Arial"/>
              </a:rPr>
              <a:t>ерри</a:t>
            </a:r>
            <a:r>
              <a:rPr b="1" spc="-105" dirty="0" smtClean="0">
                <a:solidFill>
                  <a:srgbClr val="002060"/>
                </a:solidFill>
                <a:latin typeface="Arial"/>
                <a:cs typeface="Arial"/>
              </a:rPr>
              <a:t>тории</a:t>
            </a:r>
            <a:r>
              <a:rPr b="1" spc="-30" dirty="0" smtClean="0">
                <a:solidFill>
                  <a:srgbClr val="002060"/>
                </a:solidFill>
                <a:latin typeface="Arial"/>
                <a:cs typeface="Arial"/>
              </a:rPr>
              <a:t> </a:t>
            </a:r>
            <a:r>
              <a:rPr b="1" spc="-50" dirty="0" smtClean="0">
                <a:solidFill>
                  <a:srgbClr val="002060"/>
                </a:solidFill>
                <a:latin typeface="Arial"/>
                <a:cs typeface="Arial"/>
              </a:rPr>
              <a:t>парка</a:t>
            </a:r>
            <a:r>
              <a:rPr b="1" spc="-30" dirty="0" smtClean="0">
                <a:solidFill>
                  <a:srgbClr val="002060"/>
                </a:solidFill>
                <a:latin typeface="Arial"/>
                <a:cs typeface="Arial"/>
              </a:rPr>
              <a:t> </a:t>
            </a:r>
            <a:r>
              <a:rPr b="1" spc="-55" dirty="0" smtClean="0">
                <a:solidFill>
                  <a:srgbClr val="002060"/>
                </a:solidFill>
                <a:latin typeface="Arial"/>
                <a:cs typeface="Arial"/>
              </a:rPr>
              <a:t>–</a:t>
            </a:r>
            <a:r>
              <a:rPr b="1" spc="-30" dirty="0" smtClean="0">
                <a:solidFill>
                  <a:srgbClr val="002060"/>
                </a:solidFill>
                <a:latin typeface="Arial"/>
                <a:cs typeface="Arial"/>
              </a:rPr>
              <a:t> 100</a:t>
            </a:r>
            <a:r>
              <a:rPr b="1" spc="-165" dirty="0" smtClean="0">
                <a:solidFill>
                  <a:srgbClr val="002060"/>
                </a:solidFill>
                <a:latin typeface="Arial"/>
                <a:cs typeface="Arial"/>
              </a:rPr>
              <a:t>Г</a:t>
            </a:r>
            <a:r>
              <a:rPr b="1" spc="-40" dirty="0" smtClean="0">
                <a:solidFill>
                  <a:srgbClr val="002060"/>
                </a:solidFill>
                <a:latin typeface="Arial"/>
                <a:cs typeface="Arial"/>
              </a:rPr>
              <a:t>а</a:t>
            </a:r>
            <a:endParaRPr lang="ru-RU" b="1" spc="-40" dirty="0" smtClean="0">
              <a:solidFill>
                <a:srgbClr val="002060"/>
              </a:solidFill>
              <a:latin typeface="Arial"/>
              <a:cs typeface="Arial"/>
            </a:endParaRPr>
          </a:p>
          <a:p>
            <a:pPr marL="120014" indent="-107950">
              <a:lnSpc>
                <a:spcPts val="1380"/>
              </a:lnSpc>
              <a:buClr>
                <a:srgbClr val="233B77"/>
              </a:buClr>
              <a:buFont typeface="Arial"/>
              <a:buChar char="•"/>
              <a:tabLst>
                <a:tab pos="120014" algn="l"/>
              </a:tabLst>
            </a:pPr>
            <a:endParaRPr lang="ru-RU" b="1" spc="-110" dirty="0" smtClean="0">
              <a:solidFill>
                <a:srgbClr val="002060"/>
              </a:solidFill>
              <a:latin typeface="Arial"/>
              <a:cs typeface="Arial"/>
            </a:endParaRPr>
          </a:p>
          <a:p>
            <a:pPr marL="120014" indent="-107950">
              <a:lnSpc>
                <a:spcPts val="1380"/>
              </a:lnSpc>
              <a:buClr>
                <a:srgbClr val="233B77"/>
              </a:buClr>
              <a:buFont typeface="Arial"/>
              <a:buChar char="•"/>
              <a:tabLst>
                <a:tab pos="120014" algn="l"/>
              </a:tabLst>
            </a:pPr>
            <a:r>
              <a:rPr b="1" spc="-110" dirty="0" err="1" smtClean="0">
                <a:solidFill>
                  <a:srgbClr val="002060"/>
                </a:solidFill>
                <a:latin typeface="Arial"/>
                <a:cs typeface="Arial"/>
              </a:rPr>
              <a:t>Общая</a:t>
            </a:r>
            <a:r>
              <a:rPr b="1" spc="-30" dirty="0" smtClean="0">
                <a:solidFill>
                  <a:srgbClr val="002060"/>
                </a:solidFill>
                <a:latin typeface="Arial"/>
                <a:cs typeface="Arial"/>
              </a:rPr>
              <a:t> </a:t>
            </a:r>
            <a:r>
              <a:rPr b="1" spc="-105" dirty="0" err="1" smtClean="0">
                <a:solidFill>
                  <a:srgbClr val="002060"/>
                </a:solidFill>
                <a:latin typeface="Arial"/>
                <a:cs typeface="Arial"/>
              </a:rPr>
              <a:t>площадь</a:t>
            </a:r>
            <a:r>
              <a:rPr b="1" spc="-30" dirty="0" smtClean="0">
                <a:solidFill>
                  <a:srgbClr val="002060"/>
                </a:solidFill>
                <a:latin typeface="Arial"/>
                <a:cs typeface="Arial"/>
              </a:rPr>
              <a:t> </a:t>
            </a:r>
            <a:r>
              <a:rPr b="1" spc="-95" dirty="0" err="1" smtClean="0">
                <a:solidFill>
                  <a:srgbClr val="002060"/>
                </a:solidFill>
                <a:latin typeface="Arial"/>
                <a:cs typeface="Arial"/>
              </a:rPr>
              <a:t>помещений</a:t>
            </a:r>
            <a:r>
              <a:rPr b="1" spc="-30" dirty="0" smtClean="0">
                <a:solidFill>
                  <a:srgbClr val="002060"/>
                </a:solidFill>
                <a:latin typeface="Arial"/>
                <a:cs typeface="Arial"/>
              </a:rPr>
              <a:t> </a:t>
            </a:r>
            <a:r>
              <a:rPr b="1" spc="-55" dirty="0" smtClean="0">
                <a:solidFill>
                  <a:srgbClr val="002060"/>
                </a:solidFill>
                <a:latin typeface="Arial"/>
                <a:cs typeface="Arial"/>
              </a:rPr>
              <a:t>–</a:t>
            </a:r>
            <a:r>
              <a:rPr b="1" spc="-30" dirty="0" smtClean="0">
                <a:solidFill>
                  <a:srgbClr val="002060"/>
                </a:solidFill>
                <a:latin typeface="Arial"/>
                <a:cs typeface="Arial"/>
              </a:rPr>
              <a:t> </a:t>
            </a:r>
            <a:r>
              <a:rPr b="1" spc="-35" dirty="0" smtClean="0">
                <a:solidFill>
                  <a:srgbClr val="002060"/>
                </a:solidFill>
                <a:latin typeface="Arial"/>
                <a:cs typeface="Arial"/>
              </a:rPr>
              <a:t>580</a:t>
            </a:r>
            <a:r>
              <a:rPr b="1" spc="-30" dirty="0" smtClean="0">
                <a:solidFill>
                  <a:srgbClr val="002060"/>
                </a:solidFill>
                <a:latin typeface="Arial"/>
                <a:cs typeface="Arial"/>
              </a:rPr>
              <a:t> </a:t>
            </a:r>
            <a:r>
              <a:rPr b="1" spc="-50" dirty="0" smtClean="0">
                <a:solidFill>
                  <a:srgbClr val="002060"/>
                </a:solidFill>
                <a:latin typeface="Arial"/>
                <a:cs typeface="Arial"/>
              </a:rPr>
              <a:t>000кв.м</a:t>
            </a:r>
            <a:endParaRPr lang="ru-RU" b="1" spc="-50" dirty="0" smtClean="0">
              <a:solidFill>
                <a:srgbClr val="002060"/>
              </a:solidFill>
              <a:latin typeface="Arial"/>
              <a:cs typeface="Arial"/>
            </a:endParaRPr>
          </a:p>
          <a:p>
            <a:pPr marL="120014" indent="-107950">
              <a:lnSpc>
                <a:spcPts val="1380"/>
              </a:lnSpc>
              <a:buClr>
                <a:srgbClr val="233B77"/>
              </a:buClr>
              <a:buFont typeface="Arial"/>
              <a:buChar char="•"/>
              <a:tabLst>
                <a:tab pos="120014" algn="l"/>
              </a:tabLst>
            </a:pPr>
            <a:endParaRPr lang="ru-RU" b="1" spc="-165" dirty="0" smtClean="0">
              <a:solidFill>
                <a:srgbClr val="002060"/>
              </a:solidFill>
              <a:latin typeface="Arial"/>
              <a:cs typeface="Arial"/>
            </a:endParaRPr>
          </a:p>
          <a:p>
            <a:pPr marL="120014" indent="-107950">
              <a:lnSpc>
                <a:spcPts val="1380"/>
              </a:lnSpc>
              <a:buClr>
                <a:srgbClr val="233B77"/>
              </a:buClr>
              <a:buFont typeface="Arial"/>
              <a:buChar char="•"/>
              <a:tabLst>
                <a:tab pos="120014" algn="l"/>
              </a:tabLst>
            </a:pPr>
            <a:r>
              <a:rPr b="1" spc="-165" dirty="0" err="1" smtClean="0">
                <a:solidFill>
                  <a:srgbClr val="002060"/>
                </a:solidFill>
                <a:latin typeface="Arial"/>
                <a:cs typeface="Arial"/>
              </a:rPr>
              <a:t>Р</a:t>
            </a:r>
            <a:r>
              <a:rPr b="1" spc="-85" dirty="0" err="1" smtClean="0">
                <a:solidFill>
                  <a:srgbClr val="002060"/>
                </a:solidFill>
                <a:latin typeface="Arial"/>
                <a:cs typeface="Arial"/>
              </a:rPr>
              <a:t>азви</a:t>
            </a:r>
            <a:r>
              <a:rPr b="1" spc="-114" dirty="0" err="1" smtClean="0">
                <a:solidFill>
                  <a:srgbClr val="002060"/>
                </a:solidFill>
                <a:latin typeface="Arial"/>
                <a:cs typeface="Arial"/>
              </a:rPr>
              <a:t>т</a:t>
            </a:r>
            <a:r>
              <a:rPr b="1" spc="-70" dirty="0" err="1" smtClean="0">
                <a:solidFill>
                  <a:srgbClr val="002060"/>
                </a:solidFill>
                <a:latin typeface="Arial"/>
                <a:cs typeface="Arial"/>
              </a:rPr>
              <a:t>ая</a:t>
            </a:r>
            <a:r>
              <a:rPr b="1" spc="-30" dirty="0" smtClean="0">
                <a:solidFill>
                  <a:srgbClr val="002060"/>
                </a:solidFill>
                <a:latin typeface="Arial"/>
                <a:cs typeface="Arial"/>
              </a:rPr>
              <a:t> </a:t>
            </a:r>
            <a:r>
              <a:rPr b="1" spc="-75" dirty="0" smtClean="0">
                <a:solidFill>
                  <a:srgbClr val="002060"/>
                </a:solidFill>
                <a:latin typeface="Arial"/>
                <a:cs typeface="Arial"/>
              </a:rPr>
              <a:t>инженерная</a:t>
            </a:r>
            <a:r>
              <a:rPr b="1" spc="-30" dirty="0" smtClean="0">
                <a:solidFill>
                  <a:srgbClr val="002060"/>
                </a:solidFill>
                <a:latin typeface="Arial"/>
                <a:cs typeface="Arial"/>
              </a:rPr>
              <a:t> </a:t>
            </a:r>
            <a:r>
              <a:rPr b="1" spc="-95" dirty="0" smtClean="0">
                <a:solidFill>
                  <a:srgbClr val="002060"/>
                </a:solidFill>
                <a:latin typeface="Arial"/>
                <a:cs typeface="Arial"/>
              </a:rPr>
              <a:t>инфраструктура</a:t>
            </a:r>
            <a:endParaRPr dirty="0">
              <a:solidFill>
                <a:srgbClr val="002060"/>
              </a:solidFill>
              <a:latin typeface="Arial"/>
              <a:cs typeface="Arial"/>
            </a:endParaRPr>
          </a:p>
          <a:p>
            <a:pPr marL="120014" indent="-107950">
              <a:lnSpc>
                <a:spcPts val="1380"/>
              </a:lnSpc>
              <a:buClr>
                <a:srgbClr val="233B77"/>
              </a:buClr>
              <a:buFont typeface="Arial"/>
              <a:buChar char="•"/>
              <a:tabLst>
                <a:tab pos="120014" algn="l"/>
              </a:tabLst>
            </a:pPr>
            <a:endParaRPr lang="ru-RU" b="1" spc="-95" dirty="0" smtClean="0">
              <a:solidFill>
                <a:srgbClr val="002060"/>
              </a:solidFill>
              <a:latin typeface="Arial"/>
              <a:cs typeface="Arial"/>
            </a:endParaRPr>
          </a:p>
          <a:p>
            <a:pPr marL="120014" indent="-107950">
              <a:lnSpc>
                <a:spcPts val="1380"/>
              </a:lnSpc>
              <a:buClr>
                <a:srgbClr val="233B77"/>
              </a:buClr>
              <a:buFont typeface="Arial"/>
              <a:buChar char="•"/>
              <a:tabLst>
                <a:tab pos="120014" algn="l"/>
              </a:tabLst>
            </a:pPr>
            <a:r>
              <a:rPr lang="ru-RU" b="1" spc="-114" dirty="0" smtClean="0">
                <a:solidFill>
                  <a:srgbClr val="002060"/>
                </a:solidFill>
                <a:latin typeface="Arial"/>
                <a:cs typeface="Arial"/>
              </a:rPr>
              <a:t>Наличие </a:t>
            </a:r>
            <a:r>
              <a:rPr lang="en-US" b="1" spc="-114" dirty="0" smtClean="0">
                <a:solidFill>
                  <a:srgbClr val="002060"/>
                </a:solidFill>
                <a:latin typeface="Arial"/>
                <a:cs typeface="Arial"/>
              </a:rPr>
              <a:t> </a:t>
            </a:r>
            <a:r>
              <a:rPr lang="ru-RU" b="1" spc="-114" dirty="0" smtClean="0">
                <a:solidFill>
                  <a:srgbClr val="002060"/>
                </a:solidFill>
                <a:latin typeface="Arial"/>
                <a:cs typeface="Arial"/>
              </a:rPr>
              <a:t>п</a:t>
            </a:r>
            <a:r>
              <a:rPr b="1" spc="-114" dirty="0" err="1" smtClean="0">
                <a:solidFill>
                  <a:srgbClr val="002060"/>
                </a:solidFill>
                <a:latin typeface="Arial"/>
                <a:cs typeface="Arial"/>
              </a:rPr>
              <a:t>рофессиональн</a:t>
            </a:r>
            <a:r>
              <a:rPr lang="ru-RU" b="1" spc="-114" dirty="0" smtClean="0">
                <a:solidFill>
                  <a:srgbClr val="002060"/>
                </a:solidFill>
                <a:latin typeface="Arial"/>
                <a:cs typeface="Arial"/>
              </a:rPr>
              <a:t>ой</a:t>
            </a:r>
            <a:r>
              <a:rPr b="1" spc="-30" dirty="0" smtClean="0">
                <a:solidFill>
                  <a:srgbClr val="002060"/>
                </a:solidFill>
                <a:latin typeface="Arial"/>
                <a:cs typeface="Arial"/>
              </a:rPr>
              <a:t> </a:t>
            </a:r>
            <a:r>
              <a:rPr lang="en-US" b="1" spc="-30" dirty="0" smtClean="0">
                <a:solidFill>
                  <a:srgbClr val="002060"/>
                </a:solidFill>
                <a:latin typeface="Arial"/>
                <a:cs typeface="Arial"/>
              </a:rPr>
              <a:t> </a:t>
            </a:r>
            <a:r>
              <a:rPr b="1" spc="-100" dirty="0" err="1" smtClean="0">
                <a:solidFill>
                  <a:srgbClr val="002060"/>
                </a:solidFill>
                <a:latin typeface="Arial"/>
                <a:cs typeface="Arial"/>
              </a:rPr>
              <a:t>управляющ</a:t>
            </a:r>
            <a:r>
              <a:rPr lang="ru-RU" b="1" spc="-100" dirty="0" smtClean="0">
                <a:solidFill>
                  <a:srgbClr val="002060"/>
                </a:solidFill>
                <a:latin typeface="Arial"/>
                <a:cs typeface="Arial"/>
              </a:rPr>
              <a:t>ей  </a:t>
            </a:r>
            <a:r>
              <a:rPr b="1" spc="-80" dirty="0" err="1" smtClean="0">
                <a:solidFill>
                  <a:srgbClr val="002060"/>
                </a:solidFill>
                <a:latin typeface="Arial"/>
                <a:cs typeface="Arial"/>
              </a:rPr>
              <a:t>компани</a:t>
            </a:r>
            <a:r>
              <a:rPr lang="ru-RU" b="1" spc="-80" dirty="0" smtClean="0">
                <a:solidFill>
                  <a:srgbClr val="002060"/>
                </a:solidFill>
                <a:latin typeface="Arial"/>
                <a:cs typeface="Arial"/>
              </a:rPr>
              <a:t>и</a:t>
            </a:r>
          </a:p>
          <a:p>
            <a:pPr marL="120014" indent="-107950">
              <a:lnSpc>
                <a:spcPts val="1380"/>
              </a:lnSpc>
              <a:buClr>
                <a:srgbClr val="233B77"/>
              </a:buClr>
              <a:buFont typeface="Arial"/>
              <a:buChar char="•"/>
              <a:tabLst>
                <a:tab pos="120014" algn="l"/>
              </a:tabLst>
            </a:pPr>
            <a:endParaRPr sz="1100" dirty="0">
              <a:solidFill>
                <a:srgbClr val="002060"/>
              </a:solidFill>
              <a:latin typeface="Arial"/>
              <a:cs typeface="Arial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64849" y="2895600"/>
            <a:ext cx="9328580" cy="1231106"/>
          </a:xfrm>
          <a:prstGeom prst="rect">
            <a:avLst/>
          </a:prstGeom>
          <a:noFill/>
          <a:ln w="38100">
            <a:solidFill>
              <a:schemeClr val="accent6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Миссия</a:t>
            </a:r>
            <a:r>
              <a:rPr lang="en-US" sz="16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6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парка:</a:t>
            </a:r>
          </a:p>
          <a:p>
            <a:pPr algn="just"/>
            <a:r>
              <a:rPr lang="ru-RU" sz="1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Создание комфортной среды для работы предприятий реального сектора экономики.</a:t>
            </a:r>
          </a:p>
          <a:p>
            <a:pPr algn="ctr"/>
            <a:r>
              <a:rPr lang="ru-RU" sz="16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Цель парка:</a:t>
            </a:r>
          </a:p>
          <a:p>
            <a:pPr algn="just"/>
            <a:r>
              <a:rPr lang="ru-RU" sz="1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Создание инфраструктуры нацеленной на удобное и выгодное расположение производственных и инновационных  предприятий на территории парка. </a:t>
            </a:r>
            <a:endParaRPr lang="ru-RU" sz="14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264849" y="4191000"/>
            <a:ext cx="9285303" cy="2431435"/>
          </a:xfrm>
          <a:prstGeom prst="rect">
            <a:avLst/>
          </a:prstGeom>
          <a:ln w="38100">
            <a:solidFill>
              <a:schemeClr val="accent6"/>
            </a:solidFill>
          </a:ln>
        </p:spPr>
        <p:txBody>
          <a:bodyPr wrap="square">
            <a:spAutoFit/>
          </a:bodyPr>
          <a:lstStyle/>
          <a:p>
            <a:pPr algn="ctr">
              <a:tabLst>
                <a:tab pos="266700" algn="l"/>
              </a:tabLst>
            </a:pPr>
            <a:r>
              <a:rPr lang="ru-RU" sz="105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	</a:t>
            </a:r>
            <a:r>
              <a:rPr lang="ru-RU" sz="16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Функции Управляющей компании:</a:t>
            </a:r>
            <a:endParaRPr lang="ru-RU" sz="16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marL="171450" indent="-171450">
              <a:buFont typeface="Arial" pitchFamily="34" charset="0"/>
              <a:buChar char="•"/>
            </a:pPr>
            <a:r>
              <a:rPr lang="ru-RU" sz="1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непосредственно </a:t>
            </a:r>
            <a:r>
              <a:rPr lang="ru-RU" sz="12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управляет </a:t>
            </a:r>
            <a:r>
              <a:rPr lang="ru-RU" sz="1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созданием и </a:t>
            </a:r>
            <a:r>
              <a:rPr lang="ru-RU" sz="12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обеспечивает </a:t>
            </a:r>
            <a:r>
              <a:rPr lang="ru-RU" sz="1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функционирование индустриального парка</a:t>
            </a:r>
            <a:r>
              <a:rPr lang="ru-RU" sz="12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;</a:t>
            </a:r>
          </a:p>
          <a:p>
            <a:pPr marL="171450" lvl="0" indent="-171450">
              <a:buFont typeface="Arial" pitchFamily="34" charset="0"/>
              <a:buChar char="•"/>
            </a:pPr>
            <a:r>
              <a:rPr lang="ru-RU" sz="12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предоставляет </a:t>
            </a:r>
            <a:r>
              <a:rPr lang="ru-RU" sz="1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в аренду и (или) </a:t>
            </a:r>
            <a:r>
              <a:rPr lang="ru-RU" sz="12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продажу </a:t>
            </a:r>
            <a:r>
              <a:rPr lang="ru-RU" sz="1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в собственность земельных участков, являющихся территорией или частью территории индустриального парка и предназначенных для размещения резидентов, зданий, строений, сооружений и их частей, помещений и объектов инфраструктуры индустриального парка;</a:t>
            </a:r>
          </a:p>
          <a:p>
            <a:pPr marL="171450" lvl="0" indent="-171450">
              <a:buFont typeface="Arial" pitchFamily="34" charset="0"/>
              <a:buChar char="•"/>
            </a:pPr>
            <a:r>
              <a:rPr lang="ru-RU" sz="12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организует обеспечение резидентов </a:t>
            </a:r>
            <a:r>
              <a:rPr lang="ru-RU" sz="1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индустриального парка энергетическими ресурсами (электроэнергия, тепловая энергия);</a:t>
            </a:r>
          </a:p>
          <a:p>
            <a:pPr marL="171450" lvl="0" indent="-171450">
              <a:buFont typeface="Arial" pitchFamily="34" charset="0"/>
              <a:buChar char="•"/>
            </a:pPr>
            <a:r>
              <a:rPr lang="ru-RU" sz="12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организует обеспечение </a:t>
            </a:r>
            <a:r>
              <a:rPr lang="ru-RU" sz="1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водоснабжения и водоотведения на территории индустриального парка;</a:t>
            </a:r>
          </a:p>
          <a:p>
            <a:pPr marL="171450" lvl="0" indent="-171450">
              <a:buFont typeface="Arial" pitchFamily="34" charset="0"/>
              <a:buChar char="•"/>
            </a:pPr>
            <a:r>
              <a:rPr lang="ru-RU" sz="12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организует обеспечение </a:t>
            </a:r>
            <a:r>
              <a:rPr lang="ru-RU" sz="1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функционирования инфраструктуры общего пользования (административные здания, инженерные сети, подъездные пути и др.) индустриального парка.</a:t>
            </a:r>
          </a:p>
          <a:p>
            <a:endParaRPr lang="ru-RU" sz="1400" b="1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  <a:p>
            <a:endParaRPr lang="ru-RU" sz="1400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5512933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" y="1"/>
            <a:ext cx="9910587" cy="684966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699853" y="378853"/>
            <a:ext cx="1901454" cy="45934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032061" y="395053"/>
            <a:ext cx="318061" cy="302412"/>
          </a:xfrm>
          <a:custGeom>
            <a:avLst/>
            <a:gdLst/>
            <a:ahLst/>
            <a:cxnLst/>
            <a:rect l="l" t="t" r="r" b="b"/>
            <a:pathLst>
              <a:path w="242623" h="333773">
                <a:moveTo>
                  <a:pt x="17114" y="0"/>
                </a:moveTo>
                <a:lnTo>
                  <a:pt x="0" y="14514"/>
                </a:lnTo>
                <a:lnTo>
                  <a:pt x="52696" y="62476"/>
                </a:lnTo>
                <a:lnTo>
                  <a:pt x="59497" y="68807"/>
                </a:lnTo>
                <a:lnTo>
                  <a:pt x="66189" y="75304"/>
                </a:lnTo>
                <a:lnTo>
                  <a:pt x="66433" y="80889"/>
                </a:lnTo>
                <a:lnTo>
                  <a:pt x="66526" y="331367"/>
                </a:lnTo>
                <a:lnTo>
                  <a:pt x="90133" y="333773"/>
                </a:lnTo>
                <a:lnTo>
                  <a:pt x="90512" y="287660"/>
                </a:lnTo>
                <a:lnTo>
                  <a:pt x="126861" y="264411"/>
                </a:lnTo>
                <a:lnTo>
                  <a:pt x="150823" y="264205"/>
                </a:lnTo>
                <a:lnTo>
                  <a:pt x="162710" y="263200"/>
                </a:lnTo>
                <a:lnTo>
                  <a:pt x="198957" y="249129"/>
                </a:lnTo>
                <a:lnTo>
                  <a:pt x="228741" y="219638"/>
                </a:lnTo>
                <a:lnTo>
                  <a:pt x="242623" y="176225"/>
                </a:lnTo>
                <a:lnTo>
                  <a:pt x="241126" y="158008"/>
                </a:lnTo>
                <a:lnTo>
                  <a:pt x="221039" y="115081"/>
                </a:lnTo>
                <a:lnTo>
                  <a:pt x="188517" y="89135"/>
                </a:lnTo>
                <a:lnTo>
                  <a:pt x="157715" y="79405"/>
                </a:lnTo>
                <a:lnTo>
                  <a:pt x="145829" y="79405"/>
                </a:lnTo>
                <a:lnTo>
                  <a:pt x="138737" y="79142"/>
                </a:lnTo>
                <a:lnTo>
                  <a:pt x="28479" y="10289"/>
                </a:lnTo>
                <a:lnTo>
                  <a:pt x="22386" y="4848"/>
                </a:lnTo>
                <a:lnTo>
                  <a:pt x="17114" y="0"/>
                </a:lnTo>
                <a:close/>
              </a:path>
              <a:path w="242623" h="333773">
                <a:moveTo>
                  <a:pt x="157652" y="79394"/>
                </a:moveTo>
                <a:lnTo>
                  <a:pt x="145829" y="79405"/>
                </a:lnTo>
                <a:lnTo>
                  <a:pt x="157715" y="79405"/>
                </a:lnTo>
                <a:close/>
              </a:path>
            </a:pathLst>
          </a:custGeom>
          <a:solidFill>
            <a:srgbClr val="233B77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736748" y="335042"/>
            <a:ext cx="251898" cy="503157"/>
          </a:xfrm>
          <a:custGeom>
            <a:avLst/>
            <a:gdLst/>
            <a:ahLst/>
            <a:cxnLst/>
            <a:rect l="l" t="t" r="r" b="b"/>
            <a:pathLst>
              <a:path w="192153" h="498927">
                <a:moveTo>
                  <a:pt x="192153" y="0"/>
                </a:moveTo>
                <a:lnTo>
                  <a:pt x="4999" y="7"/>
                </a:lnTo>
                <a:lnTo>
                  <a:pt x="0" y="4255"/>
                </a:lnTo>
                <a:lnTo>
                  <a:pt x="53" y="414599"/>
                </a:lnTo>
                <a:lnTo>
                  <a:pt x="0" y="494682"/>
                </a:lnTo>
                <a:lnTo>
                  <a:pt x="4999" y="498927"/>
                </a:lnTo>
                <a:lnTo>
                  <a:pt x="187030" y="498927"/>
                </a:lnTo>
                <a:lnTo>
                  <a:pt x="192031" y="494682"/>
                </a:lnTo>
                <a:lnTo>
                  <a:pt x="192153" y="0"/>
                </a:lnTo>
                <a:close/>
              </a:path>
              <a:path w="192153" h="498927">
                <a:moveTo>
                  <a:pt x="32" y="413753"/>
                </a:moveTo>
                <a:lnTo>
                  <a:pt x="31" y="414599"/>
                </a:lnTo>
                <a:lnTo>
                  <a:pt x="32" y="413753"/>
                </a:lnTo>
                <a:close/>
              </a:path>
            </a:pathLst>
          </a:custGeom>
          <a:solidFill>
            <a:srgbClr val="233B77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817042" y="395358"/>
            <a:ext cx="137285" cy="330843"/>
          </a:xfrm>
          <a:custGeom>
            <a:avLst/>
            <a:gdLst/>
            <a:ahLst/>
            <a:cxnLst/>
            <a:rect l="l" t="t" r="r" b="b"/>
            <a:pathLst>
              <a:path w="104724" h="365153">
                <a:moveTo>
                  <a:pt x="1621" y="0"/>
                </a:moveTo>
                <a:lnTo>
                  <a:pt x="137" y="2990"/>
                </a:lnTo>
                <a:lnTo>
                  <a:pt x="61" y="286526"/>
                </a:lnTo>
                <a:lnTo>
                  <a:pt x="0" y="360908"/>
                </a:lnTo>
                <a:lnTo>
                  <a:pt x="4999" y="365153"/>
                </a:lnTo>
                <a:lnTo>
                  <a:pt x="99532" y="365153"/>
                </a:lnTo>
                <a:lnTo>
                  <a:pt x="104528" y="360908"/>
                </a:lnTo>
                <a:lnTo>
                  <a:pt x="104724" y="90026"/>
                </a:lnTo>
                <a:lnTo>
                  <a:pt x="104423" y="87014"/>
                </a:lnTo>
                <a:lnTo>
                  <a:pt x="36774" y="21335"/>
                </a:lnTo>
                <a:lnTo>
                  <a:pt x="6889" y="251"/>
                </a:lnTo>
                <a:lnTo>
                  <a:pt x="1621" y="0"/>
                </a:lnTo>
                <a:close/>
              </a:path>
              <a:path w="104724" h="365153">
                <a:moveTo>
                  <a:pt x="26" y="283049"/>
                </a:moveTo>
                <a:lnTo>
                  <a:pt x="24" y="286526"/>
                </a:lnTo>
                <a:lnTo>
                  <a:pt x="26" y="283049"/>
                </a:lnTo>
                <a:close/>
              </a:path>
            </a:pathLst>
          </a:custGeom>
          <a:solidFill>
            <a:srgbClr val="EF7F1A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988648" y="335049"/>
            <a:ext cx="547883" cy="503151"/>
          </a:xfrm>
          <a:custGeom>
            <a:avLst/>
            <a:gdLst/>
            <a:ahLst/>
            <a:cxnLst/>
            <a:rect l="l" t="t" r="r" b="b"/>
            <a:pathLst>
              <a:path w="417937" h="498919">
                <a:moveTo>
                  <a:pt x="123184" y="400276"/>
                </a:moveTo>
                <a:lnTo>
                  <a:pt x="99591" y="403256"/>
                </a:lnTo>
                <a:lnTo>
                  <a:pt x="99563" y="414726"/>
                </a:lnTo>
                <a:lnTo>
                  <a:pt x="99514" y="494675"/>
                </a:lnTo>
                <a:lnTo>
                  <a:pt x="104515" y="498919"/>
                </a:lnTo>
                <a:lnTo>
                  <a:pt x="412937" y="498919"/>
                </a:lnTo>
                <a:lnTo>
                  <a:pt x="417937" y="494675"/>
                </a:lnTo>
                <a:lnTo>
                  <a:pt x="417937" y="430457"/>
                </a:lnTo>
                <a:lnTo>
                  <a:pt x="160693" y="430457"/>
                </a:lnTo>
                <a:lnTo>
                  <a:pt x="136674" y="429147"/>
                </a:lnTo>
                <a:lnTo>
                  <a:pt x="125879" y="422352"/>
                </a:lnTo>
                <a:lnTo>
                  <a:pt x="123173" y="408301"/>
                </a:lnTo>
                <a:lnTo>
                  <a:pt x="123184" y="400276"/>
                </a:lnTo>
                <a:close/>
              </a:path>
              <a:path w="417937" h="498919">
                <a:moveTo>
                  <a:pt x="417937" y="48298"/>
                </a:moveTo>
                <a:lnTo>
                  <a:pt x="55910" y="48298"/>
                </a:lnTo>
                <a:lnTo>
                  <a:pt x="195912" y="48498"/>
                </a:lnTo>
                <a:lnTo>
                  <a:pt x="210625" y="49003"/>
                </a:lnTo>
                <a:lnTo>
                  <a:pt x="253165" y="57799"/>
                </a:lnTo>
                <a:lnTo>
                  <a:pt x="292111" y="76343"/>
                </a:lnTo>
                <a:lnTo>
                  <a:pt x="325929" y="103124"/>
                </a:lnTo>
                <a:lnTo>
                  <a:pt x="353084" y="136632"/>
                </a:lnTo>
                <a:lnTo>
                  <a:pt x="372039" y="175356"/>
                </a:lnTo>
                <a:lnTo>
                  <a:pt x="381260" y="217785"/>
                </a:lnTo>
                <a:lnTo>
                  <a:pt x="381905" y="232491"/>
                </a:lnTo>
                <a:lnTo>
                  <a:pt x="381298" y="249613"/>
                </a:lnTo>
                <a:lnTo>
                  <a:pt x="372173" y="298540"/>
                </a:lnTo>
                <a:lnTo>
                  <a:pt x="352056" y="342386"/>
                </a:lnTo>
                <a:lnTo>
                  <a:pt x="320898" y="379326"/>
                </a:lnTo>
                <a:lnTo>
                  <a:pt x="278651" y="407534"/>
                </a:lnTo>
                <a:lnTo>
                  <a:pt x="225265" y="425186"/>
                </a:lnTo>
                <a:lnTo>
                  <a:pt x="183463" y="430189"/>
                </a:lnTo>
                <a:lnTo>
                  <a:pt x="160693" y="430457"/>
                </a:lnTo>
                <a:lnTo>
                  <a:pt x="417937" y="430457"/>
                </a:lnTo>
                <a:lnTo>
                  <a:pt x="417937" y="48298"/>
                </a:lnTo>
                <a:close/>
              </a:path>
              <a:path w="417937" h="498919">
                <a:moveTo>
                  <a:pt x="99542" y="413777"/>
                </a:moveTo>
                <a:lnTo>
                  <a:pt x="99541" y="414726"/>
                </a:lnTo>
                <a:lnTo>
                  <a:pt x="99542" y="413777"/>
                </a:lnTo>
                <a:close/>
              </a:path>
              <a:path w="417937" h="498919">
                <a:moveTo>
                  <a:pt x="412937" y="0"/>
                </a:moveTo>
                <a:lnTo>
                  <a:pt x="65447" y="2153"/>
                </a:lnTo>
                <a:lnTo>
                  <a:pt x="19000" y="3858"/>
                </a:lnTo>
                <a:lnTo>
                  <a:pt x="0" y="61394"/>
                </a:lnTo>
                <a:lnTo>
                  <a:pt x="11682" y="61922"/>
                </a:lnTo>
                <a:lnTo>
                  <a:pt x="12966" y="62815"/>
                </a:lnTo>
                <a:lnTo>
                  <a:pt x="20444" y="69457"/>
                </a:lnTo>
                <a:lnTo>
                  <a:pt x="32849" y="80614"/>
                </a:lnTo>
                <a:lnTo>
                  <a:pt x="48649" y="64828"/>
                </a:lnTo>
                <a:lnTo>
                  <a:pt x="45863" y="62149"/>
                </a:lnTo>
                <a:lnTo>
                  <a:pt x="44160" y="60421"/>
                </a:lnTo>
                <a:lnTo>
                  <a:pt x="42219" y="52151"/>
                </a:lnTo>
                <a:lnTo>
                  <a:pt x="55910" y="48298"/>
                </a:lnTo>
                <a:lnTo>
                  <a:pt x="417937" y="48298"/>
                </a:lnTo>
                <a:lnTo>
                  <a:pt x="417937" y="4248"/>
                </a:lnTo>
                <a:lnTo>
                  <a:pt x="412937" y="0"/>
                </a:lnTo>
                <a:close/>
              </a:path>
            </a:pathLst>
          </a:custGeom>
          <a:solidFill>
            <a:srgbClr val="233B77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5086655" y="3756904"/>
            <a:ext cx="1407251" cy="666061"/>
          </a:xfrm>
          <a:custGeom>
            <a:avLst/>
            <a:gdLst/>
            <a:ahLst/>
            <a:cxnLst/>
            <a:rect l="l" t="t" r="r" b="b"/>
            <a:pathLst>
              <a:path w="1073480" h="735134">
                <a:moveTo>
                  <a:pt x="985265" y="0"/>
                </a:moveTo>
                <a:lnTo>
                  <a:pt x="88218" y="0"/>
                </a:lnTo>
                <a:lnTo>
                  <a:pt x="76222" y="818"/>
                </a:lnTo>
                <a:lnTo>
                  <a:pt x="37395" y="16218"/>
                </a:lnTo>
                <a:lnTo>
                  <a:pt x="10228" y="47108"/>
                </a:lnTo>
                <a:lnTo>
                  <a:pt x="0" y="88214"/>
                </a:lnTo>
                <a:lnTo>
                  <a:pt x="818" y="658916"/>
                </a:lnTo>
                <a:lnTo>
                  <a:pt x="16221" y="697743"/>
                </a:lnTo>
                <a:lnTo>
                  <a:pt x="47114" y="724907"/>
                </a:lnTo>
                <a:lnTo>
                  <a:pt x="88218" y="735134"/>
                </a:lnTo>
                <a:lnTo>
                  <a:pt x="997260" y="734316"/>
                </a:lnTo>
                <a:lnTo>
                  <a:pt x="1036088" y="718915"/>
                </a:lnTo>
                <a:lnTo>
                  <a:pt x="1063253" y="688025"/>
                </a:lnTo>
                <a:lnTo>
                  <a:pt x="1073480" y="646918"/>
                </a:lnTo>
                <a:lnTo>
                  <a:pt x="1072662" y="76220"/>
                </a:lnTo>
                <a:lnTo>
                  <a:pt x="1057262" y="37392"/>
                </a:lnTo>
                <a:lnTo>
                  <a:pt x="1026372" y="10227"/>
                </a:lnTo>
                <a:lnTo>
                  <a:pt x="985265" y="0"/>
                </a:lnTo>
                <a:close/>
              </a:path>
            </a:pathLst>
          </a:custGeom>
          <a:solidFill>
            <a:srgbClr val="233B77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5086655" y="4936689"/>
            <a:ext cx="1407251" cy="614690"/>
          </a:xfrm>
          <a:custGeom>
            <a:avLst/>
            <a:gdLst/>
            <a:ahLst/>
            <a:cxnLst/>
            <a:rect l="l" t="t" r="r" b="b"/>
            <a:pathLst>
              <a:path w="1073480" h="678435">
                <a:moveTo>
                  <a:pt x="985265" y="0"/>
                </a:moveTo>
                <a:lnTo>
                  <a:pt x="88218" y="0"/>
                </a:lnTo>
                <a:lnTo>
                  <a:pt x="76222" y="818"/>
                </a:lnTo>
                <a:lnTo>
                  <a:pt x="37395" y="16219"/>
                </a:lnTo>
                <a:lnTo>
                  <a:pt x="10228" y="47109"/>
                </a:lnTo>
                <a:lnTo>
                  <a:pt x="0" y="88214"/>
                </a:lnTo>
                <a:lnTo>
                  <a:pt x="818" y="602216"/>
                </a:lnTo>
                <a:lnTo>
                  <a:pt x="16223" y="641043"/>
                </a:lnTo>
                <a:lnTo>
                  <a:pt x="47117" y="668208"/>
                </a:lnTo>
                <a:lnTo>
                  <a:pt x="88218" y="678435"/>
                </a:lnTo>
                <a:lnTo>
                  <a:pt x="997258" y="677617"/>
                </a:lnTo>
                <a:lnTo>
                  <a:pt x="1036084" y="662214"/>
                </a:lnTo>
                <a:lnTo>
                  <a:pt x="1063251" y="631322"/>
                </a:lnTo>
                <a:lnTo>
                  <a:pt x="1073480" y="590219"/>
                </a:lnTo>
                <a:lnTo>
                  <a:pt x="1072662" y="76222"/>
                </a:lnTo>
                <a:lnTo>
                  <a:pt x="1057262" y="37396"/>
                </a:lnTo>
                <a:lnTo>
                  <a:pt x="1026372" y="10228"/>
                </a:lnTo>
                <a:lnTo>
                  <a:pt x="985265" y="0"/>
                </a:lnTo>
                <a:close/>
              </a:path>
            </a:pathLst>
          </a:custGeom>
          <a:solidFill>
            <a:srgbClr val="EF7F1A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469205" y="3756904"/>
            <a:ext cx="1407251" cy="666061"/>
          </a:xfrm>
          <a:custGeom>
            <a:avLst/>
            <a:gdLst/>
            <a:ahLst/>
            <a:cxnLst/>
            <a:rect l="l" t="t" r="r" b="b"/>
            <a:pathLst>
              <a:path w="1073480" h="735134">
                <a:moveTo>
                  <a:pt x="985266" y="0"/>
                </a:moveTo>
                <a:lnTo>
                  <a:pt x="88214" y="0"/>
                </a:lnTo>
                <a:lnTo>
                  <a:pt x="76221" y="817"/>
                </a:lnTo>
                <a:lnTo>
                  <a:pt x="37393" y="16217"/>
                </a:lnTo>
                <a:lnTo>
                  <a:pt x="10227" y="47108"/>
                </a:lnTo>
                <a:lnTo>
                  <a:pt x="0" y="88214"/>
                </a:lnTo>
                <a:lnTo>
                  <a:pt x="818" y="658913"/>
                </a:lnTo>
                <a:lnTo>
                  <a:pt x="16218" y="697741"/>
                </a:lnTo>
                <a:lnTo>
                  <a:pt x="47108" y="724907"/>
                </a:lnTo>
                <a:lnTo>
                  <a:pt x="88214" y="735134"/>
                </a:lnTo>
                <a:lnTo>
                  <a:pt x="997260" y="734316"/>
                </a:lnTo>
                <a:lnTo>
                  <a:pt x="1036087" y="718915"/>
                </a:lnTo>
                <a:lnTo>
                  <a:pt x="1063252" y="688025"/>
                </a:lnTo>
                <a:lnTo>
                  <a:pt x="1073480" y="646918"/>
                </a:lnTo>
                <a:lnTo>
                  <a:pt x="1072662" y="76220"/>
                </a:lnTo>
                <a:lnTo>
                  <a:pt x="1057262" y="37392"/>
                </a:lnTo>
                <a:lnTo>
                  <a:pt x="1026371" y="10227"/>
                </a:lnTo>
                <a:lnTo>
                  <a:pt x="985266" y="0"/>
                </a:lnTo>
                <a:close/>
              </a:path>
            </a:pathLst>
          </a:custGeom>
          <a:solidFill>
            <a:srgbClr val="233B77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469205" y="4936689"/>
            <a:ext cx="1407251" cy="494820"/>
          </a:xfrm>
          <a:custGeom>
            <a:avLst/>
            <a:gdLst/>
            <a:ahLst/>
            <a:cxnLst/>
            <a:rect l="l" t="t" r="r" b="b"/>
            <a:pathLst>
              <a:path w="1073480" h="546134">
                <a:moveTo>
                  <a:pt x="985266" y="0"/>
                </a:moveTo>
                <a:lnTo>
                  <a:pt x="88214" y="0"/>
                </a:lnTo>
                <a:lnTo>
                  <a:pt x="76221" y="817"/>
                </a:lnTo>
                <a:lnTo>
                  <a:pt x="37393" y="16218"/>
                </a:lnTo>
                <a:lnTo>
                  <a:pt x="10227" y="47108"/>
                </a:lnTo>
                <a:lnTo>
                  <a:pt x="0" y="88214"/>
                </a:lnTo>
                <a:lnTo>
                  <a:pt x="818" y="469913"/>
                </a:lnTo>
                <a:lnTo>
                  <a:pt x="16226" y="508741"/>
                </a:lnTo>
                <a:lnTo>
                  <a:pt x="47121" y="535907"/>
                </a:lnTo>
                <a:lnTo>
                  <a:pt x="88214" y="546134"/>
                </a:lnTo>
                <a:lnTo>
                  <a:pt x="997253" y="545315"/>
                </a:lnTo>
                <a:lnTo>
                  <a:pt x="1036075" y="529909"/>
                </a:lnTo>
                <a:lnTo>
                  <a:pt x="1063247" y="499015"/>
                </a:lnTo>
                <a:lnTo>
                  <a:pt x="1073480" y="457920"/>
                </a:lnTo>
                <a:lnTo>
                  <a:pt x="1072662" y="76226"/>
                </a:lnTo>
                <a:lnTo>
                  <a:pt x="1057262" y="37404"/>
                </a:lnTo>
                <a:lnTo>
                  <a:pt x="1026371" y="10232"/>
                </a:lnTo>
                <a:lnTo>
                  <a:pt x="985266" y="0"/>
                </a:lnTo>
                <a:close/>
              </a:path>
            </a:pathLst>
          </a:custGeom>
          <a:solidFill>
            <a:srgbClr val="EF7F1A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6560394" y="3756904"/>
            <a:ext cx="1407246" cy="666061"/>
          </a:xfrm>
          <a:custGeom>
            <a:avLst/>
            <a:gdLst/>
            <a:ahLst/>
            <a:cxnLst/>
            <a:rect l="l" t="t" r="r" b="b"/>
            <a:pathLst>
              <a:path w="1073476" h="735134">
                <a:moveTo>
                  <a:pt x="985262" y="0"/>
                </a:moveTo>
                <a:lnTo>
                  <a:pt x="88214" y="0"/>
                </a:lnTo>
                <a:lnTo>
                  <a:pt x="76221" y="817"/>
                </a:lnTo>
                <a:lnTo>
                  <a:pt x="37394" y="16217"/>
                </a:lnTo>
                <a:lnTo>
                  <a:pt x="10228" y="47108"/>
                </a:lnTo>
                <a:lnTo>
                  <a:pt x="0" y="88214"/>
                </a:lnTo>
                <a:lnTo>
                  <a:pt x="818" y="658913"/>
                </a:lnTo>
                <a:lnTo>
                  <a:pt x="16219" y="697741"/>
                </a:lnTo>
                <a:lnTo>
                  <a:pt x="47110" y="724907"/>
                </a:lnTo>
                <a:lnTo>
                  <a:pt x="88214" y="735134"/>
                </a:lnTo>
                <a:lnTo>
                  <a:pt x="997256" y="734316"/>
                </a:lnTo>
                <a:lnTo>
                  <a:pt x="1036083" y="718915"/>
                </a:lnTo>
                <a:lnTo>
                  <a:pt x="1063249" y="688025"/>
                </a:lnTo>
                <a:lnTo>
                  <a:pt x="1073476" y="646918"/>
                </a:lnTo>
                <a:lnTo>
                  <a:pt x="1072658" y="76220"/>
                </a:lnTo>
                <a:lnTo>
                  <a:pt x="1057258" y="37392"/>
                </a:lnTo>
                <a:lnTo>
                  <a:pt x="1026367" y="10227"/>
                </a:lnTo>
                <a:lnTo>
                  <a:pt x="985262" y="0"/>
                </a:lnTo>
                <a:close/>
              </a:path>
            </a:pathLst>
          </a:custGeom>
          <a:solidFill>
            <a:srgbClr val="233B77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6560394" y="4936689"/>
            <a:ext cx="1407246" cy="614690"/>
          </a:xfrm>
          <a:custGeom>
            <a:avLst/>
            <a:gdLst/>
            <a:ahLst/>
            <a:cxnLst/>
            <a:rect l="l" t="t" r="r" b="b"/>
            <a:pathLst>
              <a:path w="1073476" h="678435">
                <a:moveTo>
                  <a:pt x="985262" y="0"/>
                </a:moveTo>
                <a:lnTo>
                  <a:pt x="88214" y="0"/>
                </a:lnTo>
                <a:lnTo>
                  <a:pt x="76221" y="817"/>
                </a:lnTo>
                <a:lnTo>
                  <a:pt x="37394" y="16218"/>
                </a:lnTo>
                <a:lnTo>
                  <a:pt x="10228" y="47108"/>
                </a:lnTo>
                <a:lnTo>
                  <a:pt x="0" y="88214"/>
                </a:lnTo>
                <a:lnTo>
                  <a:pt x="818" y="602214"/>
                </a:lnTo>
                <a:lnTo>
                  <a:pt x="16222" y="641042"/>
                </a:lnTo>
                <a:lnTo>
                  <a:pt x="47115" y="668207"/>
                </a:lnTo>
                <a:lnTo>
                  <a:pt x="88214" y="678435"/>
                </a:lnTo>
                <a:lnTo>
                  <a:pt x="997254" y="677616"/>
                </a:lnTo>
                <a:lnTo>
                  <a:pt x="1036079" y="662213"/>
                </a:lnTo>
                <a:lnTo>
                  <a:pt x="1063247" y="631320"/>
                </a:lnTo>
                <a:lnTo>
                  <a:pt x="1073476" y="590219"/>
                </a:lnTo>
                <a:lnTo>
                  <a:pt x="1072658" y="76223"/>
                </a:lnTo>
                <a:lnTo>
                  <a:pt x="1057258" y="37398"/>
                </a:lnTo>
                <a:lnTo>
                  <a:pt x="1026367" y="10229"/>
                </a:lnTo>
                <a:lnTo>
                  <a:pt x="985262" y="0"/>
                </a:lnTo>
                <a:close/>
              </a:path>
            </a:pathLst>
          </a:custGeom>
          <a:solidFill>
            <a:srgbClr val="EF7F1A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1942942" y="3756904"/>
            <a:ext cx="1407246" cy="666061"/>
          </a:xfrm>
          <a:custGeom>
            <a:avLst/>
            <a:gdLst/>
            <a:ahLst/>
            <a:cxnLst/>
            <a:rect l="l" t="t" r="r" b="b"/>
            <a:pathLst>
              <a:path w="1073476" h="735134">
                <a:moveTo>
                  <a:pt x="985262" y="0"/>
                </a:moveTo>
                <a:lnTo>
                  <a:pt x="88214" y="0"/>
                </a:lnTo>
                <a:lnTo>
                  <a:pt x="76221" y="817"/>
                </a:lnTo>
                <a:lnTo>
                  <a:pt x="37393" y="16217"/>
                </a:lnTo>
                <a:lnTo>
                  <a:pt x="10227" y="47108"/>
                </a:lnTo>
                <a:lnTo>
                  <a:pt x="0" y="88214"/>
                </a:lnTo>
                <a:lnTo>
                  <a:pt x="818" y="658913"/>
                </a:lnTo>
                <a:lnTo>
                  <a:pt x="16218" y="697741"/>
                </a:lnTo>
                <a:lnTo>
                  <a:pt x="47108" y="724907"/>
                </a:lnTo>
                <a:lnTo>
                  <a:pt x="88214" y="735134"/>
                </a:lnTo>
                <a:lnTo>
                  <a:pt x="997256" y="734316"/>
                </a:lnTo>
                <a:lnTo>
                  <a:pt x="1036083" y="718915"/>
                </a:lnTo>
                <a:lnTo>
                  <a:pt x="1063249" y="688025"/>
                </a:lnTo>
                <a:lnTo>
                  <a:pt x="1073476" y="646918"/>
                </a:lnTo>
                <a:lnTo>
                  <a:pt x="1072658" y="76220"/>
                </a:lnTo>
                <a:lnTo>
                  <a:pt x="1057258" y="37392"/>
                </a:lnTo>
                <a:lnTo>
                  <a:pt x="1026367" y="10227"/>
                </a:lnTo>
                <a:lnTo>
                  <a:pt x="985262" y="0"/>
                </a:lnTo>
                <a:close/>
              </a:path>
            </a:pathLst>
          </a:custGeom>
          <a:solidFill>
            <a:srgbClr val="233B77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1942942" y="4936690"/>
            <a:ext cx="1407246" cy="1006910"/>
          </a:xfrm>
          <a:custGeom>
            <a:avLst/>
            <a:gdLst/>
            <a:ahLst/>
            <a:cxnLst/>
            <a:rect l="l" t="t" r="r" b="b"/>
            <a:pathLst>
              <a:path w="1073476" h="659535">
                <a:moveTo>
                  <a:pt x="985262" y="0"/>
                </a:moveTo>
                <a:lnTo>
                  <a:pt x="88214" y="0"/>
                </a:lnTo>
                <a:lnTo>
                  <a:pt x="76221" y="817"/>
                </a:lnTo>
                <a:lnTo>
                  <a:pt x="37393" y="16218"/>
                </a:lnTo>
                <a:lnTo>
                  <a:pt x="10227" y="47108"/>
                </a:lnTo>
                <a:lnTo>
                  <a:pt x="0" y="88214"/>
                </a:lnTo>
                <a:lnTo>
                  <a:pt x="818" y="583314"/>
                </a:lnTo>
                <a:lnTo>
                  <a:pt x="16221" y="622142"/>
                </a:lnTo>
                <a:lnTo>
                  <a:pt x="47114" y="649307"/>
                </a:lnTo>
                <a:lnTo>
                  <a:pt x="88214" y="659535"/>
                </a:lnTo>
                <a:lnTo>
                  <a:pt x="997252" y="658716"/>
                </a:lnTo>
                <a:lnTo>
                  <a:pt x="1036077" y="643313"/>
                </a:lnTo>
                <a:lnTo>
                  <a:pt x="1063246" y="612420"/>
                </a:lnTo>
                <a:lnTo>
                  <a:pt x="1073476" y="571320"/>
                </a:lnTo>
                <a:lnTo>
                  <a:pt x="1072658" y="76223"/>
                </a:lnTo>
                <a:lnTo>
                  <a:pt x="1057258" y="37399"/>
                </a:lnTo>
                <a:lnTo>
                  <a:pt x="1026367" y="10230"/>
                </a:lnTo>
                <a:lnTo>
                  <a:pt x="985262" y="0"/>
                </a:lnTo>
                <a:close/>
              </a:path>
            </a:pathLst>
          </a:custGeom>
          <a:solidFill>
            <a:srgbClr val="EF7F1A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8034127" y="3756904"/>
            <a:ext cx="1407251" cy="666061"/>
          </a:xfrm>
          <a:custGeom>
            <a:avLst/>
            <a:gdLst/>
            <a:ahLst/>
            <a:cxnLst/>
            <a:rect l="l" t="t" r="r" b="b"/>
            <a:pathLst>
              <a:path w="1073480" h="735134">
                <a:moveTo>
                  <a:pt x="985265" y="0"/>
                </a:moveTo>
                <a:lnTo>
                  <a:pt x="88214" y="0"/>
                </a:lnTo>
                <a:lnTo>
                  <a:pt x="76221" y="817"/>
                </a:lnTo>
                <a:lnTo>
                  <a:pt x="37393" y="16217"/>
                </a:lnTo>
                <a:lnTo>
                  <a:pt x="10227" y="47108"/>
                </a:lnTo>
                <a:lnTo>
                  <a:pt x="0" y="88214"/>
                </a:lnTo>
                <a:lnTo>
                  <a:pt x="818" y="658913"/>
                </a:lnTo>
                <a:lnTo>
                  <a:pt x="16218" y="697741"/>
                </a:lnTo>
                <a:lnTo>
                  <a:pt x="47108" y="724907"/>
                </a:lnTo>
                <a:lnTo>
                  <a:pt x="88214" y="735134"/>
                </a:lnTo>
                <a:lnTo>
                  <a:pt x="997259" y="734316"/>
                </a:lnTo>
                <a:lnTo>
                  <a:pt x="1036086" y="718915"/>
                </a:lnTo>
                <a:lnTo>
                  <a:pt x="1063252" y="688025"/>
                </a:lnTo>
                <a:lnTo>
                  <a:pt x="1073480" y="646918"/>
                </a:lnTo>
                <a:lnTo>
                  <a:pt x="1072662" y="76220"/>
                </a:lnTo>
                <a:lnTo>
                  <a:pt x="1057261" y="37392"/>
                </a:lnTo>
                <a:lnTo>
                  <a:pt x="1026369" y="10227"/>
                </a:lnTo>
                <a:lnTo>
                  <a:pt x="985265" y="0"/>
                </a:lnTo>
                <a:close/>
              </a:path>
            </a:pathLst>
          </a:custGeom>
          <a:solidFill>
            <a:srgbClr val="233B77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8034127" y="4936689"/>
            <a:ext cx="1407251" cy="1590766"/>
          </a:xfrm>
          <a:custGeom>
            <a:avLst/>
            <a:gdLst/>
            <a:ahLst/>
            <a:cxnLst/>
            <a:rect l="l" t="t" r="r" b="b"/>
            <a:pathLst>
              <a:path w="1073480" h="1755734">
                <a:moveTo>
                  <a:pt x="985265" y="0"/>
                </a:moveTo>
                <a:lnTo>
                  <a:pt x="88214" y="0"/>
                </a:lnTo>
                <a:lnTo>
                  <a:pt x="76221" y="817"/>
                </a:lnTo>
                <a:lnTo>
                  <a:pt x="37393" y="16218"/>
                </a:lnTo>
                <a:lnTo>
                  <a:pt x="10227" y="47108"/>
                </a:lnTo>
                <a:lnTo>
                  <a:pt x="0" y="88214"/>
                </a:lnTo>
                <a:lnTo>
                  <a:pt x="819" y="1679513"/>
                </a:lnTo>
                <a:lnTo>
                  <a:pt x="16233" y="1718341"/>
                </a:lnTo>
                <a:lnTo>
                  <a:pt x="47133" y="1745507"/>
                </a:lnTo>
                <a:lnTo>
                  <a:pt x="88214" y="1755734"/>
                </a:lnTo>
                <a:lnTo>
                  <a:pt x="997247" y="1754915"/>
                </a:lnTo>
                <a:lnTo>
                  <a:pt x="1036062" y="1739500"/>
                </a:lnTo>
                <a:lnTo>
                  <a:pt x="1063241" y="1708600"/>
                </a:lnTo>
                <a:lnTo>
                  <a:pt x="1073480" y="1667520"/>
                </a:lnTo>
                <a:lnTo>
                  <a:pt x="1072662" y="76233"/>
                </a:lnTo>
                <a:lnTo>
                  <a:pt x="1057261" y="37417"/>
                </a:lnTo>
                <a:lnTo>
                  <a:pt x="1026369" y="10238"/>
                </a:lnTo>
                <a:lnTo>
                  <a:pt x="985265" y="0"/>
                </a:lnTo>
                <a:close/>
              </a:path>
            </a:pathLst>
          </a:custGeom>
          <a:solidFill>
            <a:srgbClr val="EF7F1A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3416675" y="3756904"/>
            <a:ext cx="1407246" cy="666061"/>
          </a:xfrm>
          <a:custGeom>
            <a:avLst/>
            <a:gdLst/>
            <a:ahLst/>
            <a:cxnLst/>
            <a:rect l="l" t="t" r="r" b="b"/>
            <a:pathLst>
              <a:path w="1073476" h="735134">
                <a:moveTo>
                  <a:pt x="985266" y="0"/>
                </a:moveTo>
                <a:lnTo>
                  <a:pt x="88214" y="0"/>
                </a:lnTo>
                <a:lnTo>
                  <a:pt x="76220" y="817"/>
                </a:lnTo>
                <a:lnTo>
                  <a:pt x="37392" y="16217"/>
                </a:lnTo>
                <a:lnTo>
                  <a:pt x="10227" y="47108"/>
                </a:lnTo>
                <a:lnTo>
                  <a:pt x="0" y="88214"/>
                </a:lnTo>
                <a:lnTo>
                  <a:pt x="818" y="658913"/>
                </a:lnTo>
                <a:lnTo>
                  <a:pt x="16218" y="697741"/>
                </a:lnTo>
                <a:lnTo>
                  <a:pt x="47108" y="724907"/>
                </a:lnTo>
                <a:lnTo>
                  <a:pt x="88214" y="735134"/>
                </a:lnTo>
                <a:lnTo>
                  <a:pt x="997255" y="734316"/>
                </a:lnTo>
                <a:lnTo>
                  <a:pt x="1036081" y="718917"/>
                </a:lnTo>
                <a:lnTo>
                  <a:pt x="1063247" y="688025"/>
                </a:lnTo>
                <a:lnTo>
                  <a:pt x="1073476" y="646918"/>
                </a:lnTo>
                <a:lnTo>
                  <a:pt x="1072658" y="76223"/>
                </a:lnTo>
                <a:lnTo>
                  <a:pt x="1057258" y="37393"/>
                </a:lnTo>
                <a:lnTo>
                  <a:pt x="1026368" y="10227"/>
                </a:lnTo>
                <a:lnTo>
                  <a:pt x="985266" y="0"/>
                </a:lnTo>
                <a:close/>
              </a:path>
            </a:pathLst>
          </a:custGeom>
          <a:solidFill>
            <a:srgbClr val="233B77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3416675" y="4936690"/>
            <a:ext cx="1407246" cy="1248283"/>
          </a:xfrm>
          <a:custGeom>
            <a:avLst/>
            <a:gdLst/>
            <a:ahLst/>
            <a:cxnLst/>
            <a:rect l="l" t="t" r="r" b="b"/>
            <a:pathLst>
              <a:path w="1073476" h="1377735">
                <a:moveTo>
                  <a:pt x="985266" y="0"/>
                </a:moveTo>
                <a:lnTo>
                  <a:pt x="88214" y="0"/>
                </a:lnTo>
                <a:lnTo>
                  <a:pt x="76220" y="817"/>
                </a:lnTo>
                <a:lnTo>
                  <a:pt x="37392" y="16218"/>
                </a:lnTo>
                <a:lnTo>
                  <a:pt x="10227" y="47108"/>
                </a:lnTo>
                <a:lnTo>
                  <a:pt x="0" y="88214"/>
                </a:lnTo>
                <a:lnTo>
                  <a:pt x="819" y="1301514"/>
                </a:lnTo>
                <a:lnTo>
                  <a:pt x="16238" y="1340342"/>
                </a:lnTo>
                <a:lnTo>
                  <a:pt x="47140" y="1367507"/>
                </a:lnTo>
                <a:lnTo>
                  <a:pt x="88214" y="1377735"/>
                </a:lnTo>
                <a:lnTo>
                  <a:pt x="997240" y="1376916"/>
                </a:lnTo>
                <a:lnTo>
                  <a:pt x="1036050" y="1361497"/>
                </a:lnTo>
                <a:lnTo>
                  <a:pt x="1063234" y="1330594"/>
                </a:lnTo>
                <a:lnTo>
                  <a:pt x="1073476" y="1289519"/>
                </a:lnTo>
                <a:lnTo>
                  <a:pt x="1072658" y="76239"/>
                </a:lnTo>
                <a:lnTo>
                  <a:pt x="1057258" y="37426"/>
                </a:lnTo>
                <a:lnTo>
                  <a:pt x="1026368" y="10242"/>
                </a:lnTo>
                <a:lnTo>
                  <a:pt x="985266" y="0"/>
                </a:lnTo>
                <a:close/>
              </a:path>
            </a:pathLst>
          </a:custGeom>
          <a:solidFill>
            <a:srgbClr val="EF7F1A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3883960" y="2324006"/>
            <a:ext cx="914030" cy="700225"/>
          </a:xfrm>
          <a:custGeom>
            <a:avLst/>
            <a:gdLst/>
            <a:ahLst/>
            <a:cxnLst/>
            <a:rect l="l" t="t" r="r" b="b"/>
            <a:pathLst>
              <a:path w="697241" h="772841">
                <a:moveTo>
                  <a:pt x="697241" y="0"/>
                </a:moveTo>
                <a:lnTo>
                  <a:pt x="697241" y="772841"/>
                </a:lnTo>
                <a:lnTo>
                  <a:pt x="0" y="772841"/>
                </a:lnTo>
              </a:path>
            </a:pathLst>
          </a:custGeom>
          <a:ln w="17999">
            <a:solidFill>
              <a:srgbClr val="EF7F1A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5169641" y="2324006"/>
            <a:ext cx="914029" cy="700225"/>
          </a:xfrm>
          <a:custGeom>
            <a:avLst/>
            <a:gdLst/>
            <a:ahLst/>
            <a:cxnLst/>
            <a:rect l="l" t="t" r="r" b="b"/>
            <a:pathLst>
              <a:path w="697240" h="772841">
                <a:moveTo>
                  <a:pt x="0" y="0"/>
                </a:moveTo>
                <a:lnTo>
                  <a:pt x="0" y="772841"/>
                </a:lnTo>
                <a:lnTo>
                  <a:pt x="697240" y="772841"/>
                </a:lnTo>
              </a:path>
            </a:pathLst>
          </a:custGeom>
          <a:ln w="17999">
            <a:solidFill>
              <a:srgbClr val="EF7F1A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1315883" y="2714111"/>
            <a:ext cx="2558360" cy="563316"/>
          </a:xfrm>
          <a:custGeom>
            <a:avLst/>
            <a:gdLst/>
            <a:ahLst/>
            <a:cxnLst/>
            <a:rect l="l" t="t" r="r" b="b"/>
            <a:pathLst>
              <a:path w="1829476" h="621734">
                <a:moveTo>
                  <a:pt x="1741261" y="0"/>
                </a:moveTo>
                <a:lnTo>
                  <a:pt x="88210" y="0"/>
                </a:lnTo>
                <a:lnTo>
                  <a:pt x="76220" y="817"/>
                </a:lnTo>
                <a:lnTo>
                  <a:pt x="37393" y="16216"/>
                </a:lnTo>
                <a:lnTo>
                  <a:pt x="10227" y="47107"/>
                </a:lnTo>
                <a:lnTo>
                  <a:pt x="0" y="88214"/>
                </a:lnTo>
                <a:lnTo>
                  <a:pt x="819" y="545511"/>
                </a:lnTo>
                <a:lnTo>
                  <a:pt x="16246" y="584340"/>
                </a:lnTo>
                <a:lnTo>
                  <a:pt x="47153" y="611506"/>
                </a:lnTo>
                <a:lnTo>
                  <a:pt x="88210" y="621734"/>
                </a:lnTo>
                <a:lnTo>
                  <a:pt x="1753232" y="620914"/>
                </a:lnTo>
                <a:lnTo>
                  <a:pt x="1792035" y="605486"/>
                </a:lnTo>
                <a:lnTo>
                  <a:pt x="1819227" y="574578"/>
                </a:lnTo>
                <a:lnTo>
                  <a:pt x="1829476" y="533520"/>
                </a:lnTo>
                <a:lnTo>
                  <a:pt x="1828658" y="76243"/>
                </a:lnTo>
                <a:lnTo>
                  <a:pt x="1813258" y="37441"/>
                </a:lnTo>
                <a:lnTo>
                  <a:pt x="1782367" y="10249"/>
                </a:lnTo>
                <a:lnTo>
                  <a:pt x="1741261" y="0"/>
                </a:lnTo>
                <a:close/>
              </a:path>
            </a:pathLst>
          </a:custGeom>
          <a:solidFill>
            <a:srgbClr val="233B77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6093389" y="2714111"/>
            <a:ext cx="2398305" cy="563316"/>
          </a:xfrm>
          <a:custGeom>
            <a:avLst/>
            <a:gdLst/>
            <a:ahLst/>
            <a:cxnLst/>
            <a:rect l="l" t="t" r="r" b="b"/>
            <a:pathLst>
              <a:path w="1829476" h="621734">
                <a:moveTo>
                  <a:pt x="1741262" y="0"/>
                </a:moveTo>
                <a:lnTo>
                  <a:pt x="88210" y="0"/>
                </a:lnTo>
                <a:lnTo>
                  <a:pt x="76220" y="817"/>
                </a:lnTo>
                <a:lnTo>
                  <a:pt x="37393" y="16216"/>
                </a:lnTo>
                <a:lnTo>
                  <a:pt x="10227" y="47107"/>
                </a:lnTo>
                <a:lnTo>
                  <a:pt x="0" y="88214"/>
                </a:lnTo>
                <a:lnTo>
                  <a:pt x="819" y="545511"/>
                </a:lnTo>
                <a:lnTo>
                  <a:pt x="16246" y="584340"/>
                </a:lnTo>
                <a:lnTo>
                  <a:pt x="47154" y="611506"/>
                </a:lnTo>
                <a:lnTo>
                  <a:pt x="88210" y="621734"/>
                </a:lnTo>
                <a:lnTo>
                  <a:pt x="1753233" y="620914"/>
                </a:lnTo>
                <a:lnTo>
                  <a:pt x="1792036" y="605486"/>
                </a:lnTo>
                <a:lnTo>
                  <a:pt x="1819228" y="574578"/>
                </a:lnTo>
                <a:lnTo>
                  <a:pt x="1829476" y="533520"/>
                </a:lnTo>
                <a:lnTo>
                  <a:pt x="1828658" y="76244"/>
                </a:lnTo>
                <a:lnTo>
                  <a:pt x="1813258" y="37441"/>
                </a:lnTo>
                <a:lnTo>
                  <a:pt x="1782368" y="10249"/>
                </a:lnTo>
                <a:lnTo>
                  <a:pt x="1741262" y="0"/>
                </a:lnTo>
                <a:close/>
              </a:path>
            </a:pathLst>
          </a:custGeom>
          <a:solidFill>
            <a:srgbClr val="233B77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3350188" y="1601669"/>
            <a:ext cx="3274588" cy="730289"/>
          </a:xfrm>
          <a:custGeom>
            <a:avLst/>
            <a:gdLst/>
            <a:ahLst/>
            <a:cxnLst/>
            <a:rect l="l" t="t" r="r" b="b"/>
            <a:pathLst>
              <a:path w="1980676" h="621733">
                <a:moveTo>
                  <a:pt x="1892465" y="0"/>
                </a:moveTo>
                <a:lnTo>
                  <a:pt x="88214" y="0"/>
                </a:lnTo>
                <a:lnTo>
                  <a:pt x="76221" y="817"/>
                </a:lnTo>
                <a:lnTo>
                  <a:pt x="37393" y="16217"/>
                </a:lnTo>
                <a:lnTo>
                  <a:pt x="10227" y="47108"/>
                </a:lnTo>
                <a:lnTo>
                  <a:pt x="0" y="88214"/>
                </a:lnTo>
                <a:lnTo>
                  <a:pt x="820" y="545512"/>
                </a:lnTo>
                <a:lnTo>
                  <a:pt x="16252" y="584341"/>
                </a:lnTo>
                <a:lnTo>
                  <a:pt x="47164" y="611506"/>
                </a:lnTo>
                <a:lnTo>
                  <a:pt x="88214" y="621733"/>
                </a:lnTo>
                <a:lnTo>
                  <a:pt x="1904430" y="620913"/>
                </a:lnTo>
                <a:lnTo>
                  <a:pt x="1943230" y="605481"/>
                </a:lnTo>
                <a:lnTo>
                  <a:pt x="1970425" y="574569"/>
                </a:lnTo>
                <a:lnTo>
                  <a:pt x="1980676" y="533519"/>
                </a:lnTo>
                <a:lnTo>
                  <a:pt x="1979859" y="76249"/>
                </a:lnTo>
                <a:lnTo>
                  <a:pt x="1964459" y="37448"/>
                </a:lnTo>
                <a:lnTo>
                  <a:pt x="1933569" y="10252"/>
                </a:lnTo>
                <a:lnTo>
                  <a:pt x="1892465" y="0"/>
                </a:lnTo>
                <a:close/>
              </a:path>
            </a:pathLst>
          </a:custGeom>
          <a:solidFill>
            <a:srgbClr val="233B77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1173891" y="3592447"/>
            <a:ext cx="3002397" cy="164457"/>
          </a:xfrm>
          <a:custGeom>
            <a:avLst/>
            <a:gdLst/>
            <a:ahLst/>
            <a:cxnLst/>
            <a:rect l="l" t="t" r="r" b="b"/>
            <a:pathLst>
              <a:path w="2290290" h="181512">
                <a:moveTo>
                  <a:pt x="2290290" y="181512"/>
                </a:moveTo>
                <a:lnTo>
                  <a:pt x="2290290" y="0"/>
                </a:lnTo>
                <a:lnTo>
                  <a:pt x="0" y="0"/>
                </a:lnTo>
                <a:lnTo>
                  <a:pt x="0" y="181512"/>
                </a:lnTo>
              </a:path>
            </a:pathLst>
          </a:custGeom>
          <a:ln w="17999">
            <a:solidFill>
              <a:srgbClr val="EF7F1A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2675090" y="3277428"/>
            <a:ext cx="0" cy="479476"/>
          </a:xfrm>
          <a:custGeom>
            <a:avLst/>
            <a:gdLst/>
            <a:ahLst/>
            <a:cxnLst/>
            <a:rect l="l" t="t" r="r" b="b"/>
            <a:pathLst>
              <a:path h="529200">
                <a:moveTo>
                  <a:pt x="0" y="0"/>
                </a:moveTo>
                <a:lnTo>
                  <a:pt x="0" y="529200"/>
                </a:lnTo>
              </a:path>
            </a:pathLst>
          </a:custGeom>
          <a:ln w="17999">
            <a:solidFill>
              <a:srgbClr val="EF7F1A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5791342" y="3592447"/>
            <a:ext cx="3002398" cy="164457"/>
          </a:xfrm>
          <a:custGeom>
            <a:avLst/>
            <a:gdLst/>
            <a:ahLst/>
            <a:cxnLst/>
            <a:rect l="l" t="t" r="r" b="b"/>
            <a:pathLst>
              <a:path w="2290291" h="181512">
                <a:moveTo>
                  <a:pt x="2290291" y="181512"/>
                </a:moveTo>
                <a:lnTo>
                  <a:pt x="2290291" y="0"/>
                </a:lnTo>
                <a:lnTo>
                  <a:pt x="0" y="0"/>
                </a:lnTo>
                <a:lnTo>
                  <a:pt x="0" y="181512"/>
                </a:lnTo>
              </a:path>
            </a:pathLst>
          </a:custGeom>
          <a:ln w="17999">
            <a:solidFill>
              <a:srgbClr val="EF7F1A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7292539" y="3277428"/>
            <a:ext cx="0" cy="479476"/>
          </a:xfrm>
          <a:custGeom>
            <a:avLst/>
            <a:gdLst/>
            <a:ahLst/>
            <a:cxnLst/>
            <a:rect l="l" t="t" r="r" b="b"/>
            <a:pathLst>
              <a:path h="529200">
                <a:moveTo>
                  <a:pt x="0" y="0"/>
                </a:moveTo>
                <a:lnTo>
                  <a:pt x="0" y="529200"/>
                </a:lnTo>
              </a:path>
            </a:pathLst>
          </a:custGeom>
          <a:ln w="17999">
            <a:solidFill>
              <a:srgbClr val="EF7F1A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1102044" y="4457239"/>
            <a:ext cx="141579" cy="445176"/>
          </a:xfrm>
          <a:custGeom>
            <a:avLst/>
            <a:gdLst/>
            <a:ahLst/>
            <a:cxnLst/>
            <a:rect l="l" t="t" r="r" b="b"/>
            <a:pathLst>
              <a:path w="107999" h="491342">
                <a:moveTo>
                  <a:pt x="0" y="365342"/>
                </a:moveTo>
                <a:lnTo>
                  <a:pt x="54000" y="491342"/>
                </a:lnTo>
                <a:lnTo>
                  <a:pt x="81139" y="428017"/>
                </a:lnTo>
                <a:lnTo>
                  <a:pt x="44999" y="428017"/>
                </a:lnTo>
                <a:lnTo>
                  <a:pt x="44999" y="378454"/>
                </a:lnTo>
                <a:lnTo>
                  <a:pt x="6750" y="368507"/>
                </a:lnTo>
                <a:lnTo>
                  <a:pt x="3373" y="366976"/>
                </a:lnTo>
                <a:lnTo>
                  <a:pt x="0" y="365342"/>
                </a:lnTo>
                <a:close/>
              </a:path>
              <a:path w="107999" h="491342">
                <a:moveTo>
                  <a:pt x="44999" y="378454"/>
                </a:moveTo>
                <a:lnTo>
                  <a:pt x="44999" y="428017"/>
                </a:lnTo>
                <a:lnTo>
                  <a:pt x="62999" y="428017"/>
                </a:lnTo>
                <a:lnTo>
                  <a:pt x="62999" y="378788"/>
                </a:lnTo>
                <a:lnTo>
                  <a:pt x="50623" y="378788"/>
                </a:lnTo>
                <a:lnTo>
                  <a:pt x="47250" y="378630"/>
                </a:lnTo>
                <a:lnTo>
                  <a:pt x="44999" y="378454"/>
                </a:lnTo>
                <a:close/>
              </a:path>
              <a:path w="107999" h="491342">
                <a:moveTo>
                  <a:pt x="107999" y="365342"/>
                </a:moveTo>
                <a:lnTo>
                  <a:pt x="70876" y="377525"/>
                </a:lnTo>
                <a:lnTo>
                  <a:pt x="63000" y="378454"/>
                </a:lnTo>
                <a:lnTo>
                  <a:pt x="62999" y="428017"/>
                </a:lnTo>
                <a:lnTo>
                  <a:pt x="81139" y="428017"/>
                </a:lnTo>
                <a:lnTo>
                  <a:pt x="107999" y="365342"/>
                </a:lnTo>
                <a:close/>
              </a:path>
              <a:path w="107999" h="491342">
                <a:moveTo>
                  <a:pt x="62999" y="0"/>
                </a:moveTo>
                <a:lnTo>
                  <a:pt x="44999" y="0"/>
                </a:lnTo>
                <a:lnTo>
                  <a:pt x="45000" y="378455"/>
                </a:lnTo>
                <a:lnTo>
                  <a:pt x="47250" y="378630"/>
                </a:lnTo>
                <a:lnTo>
                  <a:pt x="50623" y="378788"/>
                </a:lnTo>
                <a:lnTo>
                  <a:pt x="57377" y="378788"/>
                </a:lnTo>
                <a:lnTo>
                  <a:pt x="60750" y="378630"/>
                </a:lnTo>
                <a:lnTo>
                  <a:pt x="62999" y="378455"/>
                </a:lnTo>
                <a:lnTo>
                  <a:pt x="62999" y="0"/>
                </a:lnTo>
                <a:close/>
              </a:path>
              <a:path w="107999" h="491342">
                <a:moveTo>
                  <a:pt x="62999" y="378455"/>
                </a:moveTo>
                <a:lnTo>
                  <a:pt x="60750" y="378630"/>
                </a:lnTo>
                <a:lnTo>
                  <a:pt x="57377" y="378788"/>
                </a:lnTo>
                <a:lnTo>
                  <a:pt x="62999" y="378788"/>
                </a:lnTo>
                <a:lnTo>
                  <a:pt x="62999" y="378455"/>
                </a:lnTo>
                <a:close/>
              </a:path>
            </a:pathLst>
          </a:custGeom>
          <a:solidFill>
            <a:srgbClr val="EF7F1A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2575778" y="4457239"/>
            <a:ext cx="141579" cy="445176"/>
          </a:xfrm>
          <a:custGeom>
            <a:avLst/>
            <a:gdLst/>
            <a:ahLst/>
            <a:cxnLst/>
            <a:rect l="l" t="t" r="r" b="b"/>
            <a:pathLst>
              <a:path w="107999" h="491342">
                <a:moveTo>
                  <a:pt x="0" y="365342"/>
                </a:moveTo>
                <a:lnTo>
                  <a:pt x="53999" y="491342"/>
                </a:lnTo>
                <a:lnTo>
                  <a:pt x="81138" y="428017"/>
                </a:lnTo>
                <a:lnTo>
                  <a:pt x="44999" y="428017"/>
                </a:lnTo>
                <a:lnTo>
                  <a:pt x="44999" y="378454"/>
                </a:lnTo>
                <a:lnTo>
                  <a:pt x="6750" y="368507"/>
                </a:lnTo>
                <a:lnTo>
                  <a:pt x="3373" y="366976"/>
                </a:lnTo>
                <a:lnTo>
                  <a:pt x="0" y="365342"/>
                </a:lnTo>
                <a:close/>
              </a:path>
              <a:path w="107999" h="491342">
                <a:moveTo>
                  <a:pt x="44999" y="378455"/>
                </a:moveTo>
                <a:lnTo>
                  <a:pt x="44999" y="428017"/>
                </a:lnTo>
                <a:lnTo>
                  <a:pt x="62999" y="428017"/>
                </a:lnTo>
                <a:lnTo>
                  <a:pt x="62999" y="378788"/>
                </a:lnTo>
                <a:lnTo>
                  <a:pt x="50623" y="378788"/>
                </a:lnTo>
                <a:lnTo>
                  <a:pt x="47249" y="378630"/>
                </a:lnTo>
                <a:lnTo>
                  <a:pt x="44999" y="378455"/>
                </a:lnTo>
                <a:close/>
              </a:path>
              <a:path w="107999" h="491342">
                <a:moveTo>
                  <a:pt x="107999" y="365342"/>
                </a:moveTo>
                <a:lnTo>
                  <a:pt x="70876" y="377525"/>
                </a:lnTo>
                <a:lnTo>
                  <a:pt x="62999" y="378454"/>
                </a:lnTo>
                <a:lnTo>
                  <a:pt x="62999" y="428017"/>
                </a:lnTo>
                <a:lnTo>
                  <a:pt x="81138" y="428017"/>
                </a:lnTo>
                <a:lnTo>
                  <a:pt x="107999" y="365342"/>
                </a:lnTo>
                <a:close/>
              </a:path>
              <a:path w="107999" h="491342">
                <a:moveTo>
                  <a:pt x="62999" y="0"/>
                </a:moveTo>
                <a:lnTo>
                  <a:pt x="44999" y="0"/>
                </a:lnTo>
                <a:lnTo>
                  <a:pt x="44999" y="378455"/>
                </a:lnTo>
                <a:lnTo>
                  <a:pt x="47249" y="378630"/>
                </a:lnTo>
                <a:lnTo>
                  <a:pt x="50623" y="378788"/>
                </a:lnTo>
                <a:lnTo>
                  <a:pt x="57376" y="378788"/>
                </a:lnTo>
                <a:lnTo>
                  <a:pt x="60749" y="378630"/>
                </a:lnTo>
                <a:lnTo>
                  <a:pt x="62999" y="378455"/>
                </a:lnTo>
                <a:lnTo>
                  <a:pt x="62999" y="0"/>
                </a:lnTo>
                <a:close/>
              </a:path>
              <a:path w="107999" h="491342">
                <a:moveTo>
                  <a:pt x="62999" y="378454"/>
                </a:moveTo>
                <a:lnTo>
                  <a:pt x="60749" y="378630"/>
                </a:lnTo>
                <a:lnTo>
                  <a:pt x="57376" y="378788"/>
                </a:lnTo>
                <a:lnTo>
                  <a:pt x="62999" y="378788"/>
                </a:lnTo>
                <a:lnTo>
                  <a:pt x="62999" y="378454"/>
                </a:lnTo>
                <a:close/>
              </a:path>
            </a:pathLst>
          </a:custGeom>
          <a:solidFill>
            <a:srgbClr val="EF7F1A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4049512" y="4457239"/>
            <a:ext cx="141580" cy="445176"/>
          </a:xfrm>
          <a:custGeom>
            <a:avLst/>
            <a:gdLst/>
            <a:ahLst/>
            <a:cxnLst/>
            <a:rect l="l" t="t" r="r" b="b"/>
            <a:pathLst>
              <a:path w="108000" h="491342">
                <a:moveTo>
                  <a:pt x="0" y="365342"/>
                </a:moveTo>
                <a:lnTo>
                  <a:pt x="54000" y="491342"/>
                </a:lnTo>
                <a:lnTo>
                  <a:pt x="81139" y="428017"/>
                </a:lnTo>
                <a:lnTo>
                  <a:pt x="44999" y="428017"/>
                </a:lnTo>
                <a:lnTo>
                  <a:pt x="44999" y="378454"/>
                </a:lnTo>
                <a:lnTo>
                  <a:pt x="6750" y="368507"/>
                </a:lnTo>
                <a:lnTo>
                  <a:pt x="3373" y="366976"/>
                </a:lnTo>
                <a:lnTo>
                  <a:pt x="0" y="365342"/>
                </a:lnTo>
                <a:close/>
              </a:path>
              <a:path w="108000" h="491342">
                <a:moveTo>
                  <a:pt x="44999" y="378454"/>
                </a:moveTo>
                <a:lnTo>
                  <a:pt x="44999" y="428017"/>
                </a:lnTo>
                <a:lnTo>
                  <a:pt x="63000" y="428017"/>
                </a:lnTo>
                <a:lnTo>
                  <a:pt x="63000" y="378788"/>
                </a:lnTo>
                <a:lnTo>
                  <a:pt x="50623" y="378788"/>
                </a:lnTo>
                <a:lnTo>
                  <a:pt x="47250" y="378630"/>
                </a:lnTo>
                <a:lnTo>
                  <a:pt x="44999" y="378454"/>
                </a:lnTo>
                <a:close/>
              </a:path>
              <a:path w="108000" h="491342">
                <a:moveTo>
                  <a:pt x="108000" y="365342"/>
                </a:moveTo>
                <a:lnTo>
                  <a:pt x="70877" y="377525"/>
                </a:lnTo>
                <a:lnTo>
                  <a:pt x="63000" y="378454"/>
                </a:lnTo>
                <a:lnTo>
                  <a:pt x="63000" y="428017"/>
                </a:lnTo>
                <a:lnTo>
                  <a:pt x="81139" y="428017"/>
                </a:lnTo>
                <a:lnTo>
                  <a:pt x="108000" y="365342"/>
                </a:lnTo>
                <a:close/>
              </a:path>
              <a:path w="108000" h="491342">
                <a:moveTo>
                  <a:pt x="63000" y="0"/>
                </a:moveTo>
                <a:lnTo>
                  <a:pt x="44999" y="0"/>
                </a:lnTo>
                <a:lnTo>
                  <a:pt x="44999" y="378454"/>
                </a:lnTo>
                <a:lnTo>
                  <a:pt x="47250" y="378630"/>
                </a:lnTo>
                <a:lnTo>
                  <a:pt x="50623" y="378788"/>
                </a:lnTo>
                <a:lnTo>
                  <a:pt x="57377" y="378788"/>
                </a:lnTo>
                <a:lnTo>
                  <a:pt x="60750" y="378630"/>
                </a:lnTo>
                <a:lnTo>
                  <a:pt x="63000" y="378454"/>
                </a:lnTo>
                <a:lnTo>
                  <a:pt x="63000" y="0"/>
                </a:lnTo>
                <a:close/>
              </a:path>
              <a:path w="108000" h="491342">
                <a:moveTo>
                  <a:pt x="63000" y="378454"/>
                </a:moveTo>
                <a:lnTo>
                  <a:pt x="60750" y="378630"/>
                </a:lnTo>
                <a:lnTo>
                  <a:pt x="57377" y="378788"/>
                </a:lnTo>
                <a:lnTo>
                  <a:pt x="63000" y="378788"/>
                </a:lnTo>
                <a:lnTo>
                  <a:pt x="63000" y="378454"/>
                </a:lnTo>
                <a:close/>
              </a:path>
            </a:pathLst>
          </a:custGeom>
          <a:solidFill>
            <a:srgbClr val="EF7F1A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5719496" y="4457239"/>
            <a:ext cx="141579" cy="445176"/>
          </a:xfrm>
          <a:custGeom>
            <a:avLst/>
            <a:gdLst/>
            <a:ahLst/>
            <a:cxnLst/>
            <a:rect l="l" t="t" r="r" b="b"/>
            <a:pathLst>
              <a:path w="107999" h="491342">
                <a:moveTo>
                  <a:pt x="0" y="365342"/>
                </a:moveTo>
                <a:lnTo>
                  <a:pt x="54000" y="491342"/>
                </a:lnTo>
                <a:lnTo>
                  <a:pt x="81139" y="428017"/>
                </a:lnTo>
                <a:lnTo>
                  <a:pt x="44999" y="428017"/>
                </a:lnTo>
                <a:lnTo>
                  <a:pt x="44999" y="378454"/>
                </a:lnTo>
                <a:lnTo>
                  <a:pt x="6750" y="368507"/>
                </a:lnTo>
                <a:lnTo>
                  <a:pt x="3373" y="366976"/>
                </a:lnTo>
                <a:lnTo>
                  <a:pt x="0" y="365342"/>
                </a:lnTo>
                <a:close/>
              </a:path>
              <a:path w="107999" h="491342">
                <a:moveTo>
                  <a:pt x="44999" y="378454"/>
                </a:moveTo>
                <a:lnTo>
                  <a:pt x="44999" y="428017"/>
                </a:lnTo>
                <a:lnTo>
                  <a:pt x="62999" y="428017"/>
                </a:lnTo>
                <a:lnTo>
                  <a:pt x="62999" y="378788"/>
                </a:lnTo>
                <a:lnTo>
                  <a:pt x="50623" y="378788"/>
                </a:lnTo>
                <a:lnTo>
                  <a:pt x="47250" y="378630"/>
                </a:lnTo>
                <a:lnTo>
                  <a:pt x="44999" y="378454"/>
                </a:lnTo>
                <a:close/>
              </a:path>
              <a:path w="107999" h="491342">
                <a:moveTo>
                  <a:pt x="107999" y="365342"/>
                </a:moveTo>
                <a:lnTo>
                  <a:pt x="70877" y="377525"/>
                </a:lnTo>
                <a:lnTo>
                  <a:pt x="63000" y="378454"/>
                </a:lnTo>
                <a:lnTo>
                  <a:pt x="62999" y="428017"/>
                </a:lnTo>
                <a:lnTo>
                  <a:pt x="81139" y="428017"/>
                </a:lnTo>
                <a:lnTo>
                  <a:pt x="107999" y="365342"/>
                </a:lnTo>
                <a:close/>
              </a:path>
              <a:path w="107999" h="491342">
                <a:moveTo>
                  <a:pt x="62999" y="0"/>
                </a:moveTo>
                <a:lnTo>
                  <a:pt x="44999" y="0"/>
                </a:lnTo>
                <a:lnTo>
                  <a:pt x="45001" y="378455"/>
                </a:lnTo>
                <a:lnTo>
                  <a:pt x="47250" y="378630"/>
                </a:lnTo>
                <a:lnTo>
                  <a:pt x="50623" y="378788"/>
                </a:lnTo>
                <a:lnTo>
                  <a:pt x="57377" y="378788"/>
                </a:lnTo>
                <a:lnTo>
                  <a:pt x="60750" y="378630"/>
                </a:lnTo>
                <a:lnTo>
                  <a:pt x="62999" y="378455"/>
                </a:lnTo>
                <a:lnTo>
                  <a:pt x="62999" y="0"/>
                </a:lnTo>
                <a:close/>
              </a:path>
              <a:path w="107999" h="491342">
                <a:moveTo>
                  <a:pt x="62999" y="378455"/>
                </a:moveTo>
                <a:lnTo>
                  <a:pt x="60750" y="378630"/>
                </a:lnTo>
                <a:lnTo>
                  <a:pt x="57377" y="378788"/>
                </a:lnTo>
                <a:lnTo>
                  <a:pt x="62999" y="378788"/>
                </a:lnTo>
                <a:lnTo>
                  <a:pt x="62999" y="378455"/>
                </a:lnTo>
                <a:close/>
              </a:path>
            </a:pathLst>
          </a:custGeom>
          <a:solidFill>
            <a:srgbClr val="EF7F1A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7193233" y="4457239"/>
            <a:ext cx="141579" cy="445176"/>
          </a:xfrm>
          <a:custGeom>
            <a:avLst/>
            <a:gdLst/>
            <a:ahLst/>
            <a:cxnLst/>
            <a:rect l="l" t="t" r="r" b="b"/>
            <a:pathLst>
              <a:path w="107999" h="491342">
                <a:moveTo>
                  <a:pt x="0" y="365342"/>
                </a:moveTo>
                <a:lnTo>
                  <a:pt x="53999" y="491342"/>
                </a:lnTo>
                <a:lnTo>
                  <a:pt x="81138" y="428017"/>
                </a:lnTo>
                <a:lnTo>
                  <a:pt x="44999" y="428017"/>
                </a:lnTo>
                <a:lnTo>
                  <a:pt x="44999" y="378454"/>
                </a:lnTo>
                <a:lnTo>
                  <a:pt x="6750" y="368507"/>
                </a:lnTo>
                <a:lnTo>
                  <a:pt x="3373" y="366976"/>
                </a:lnTo>
                <a:lnTo>
                  <a:pt x="0" y="365342"/>
                </a:lnTo>
                <a:close/>
              </a:path>
              <a:path w="107999" h="491342">
                <a:moveTo>
                  <a:pt x="44999" y="378455"/>
                </a:moveTo>
                <a:lnTo>
                  <a:pt x="44999" y="428017"/>
                </a:lnTo>
                <a:lnTo>
                  <a:pt x="62999" y="428017"/>
                </a:lnTo>
                <a:lnTo>
                  <a:pt x="62999" y="378788"/>
                </a:lnTo>
                <a:lnTo>
                  <a:pt x="50623" y="378788"/>
                </a:lnTo>
                <a:lnTo>
                  <a:pt x="47249" y="378630"/>
                </a:lnTo>
                <a:lnTo>
                  <a:pt x="44999" y="378455"/>
                </a:lnTo>
                <a:close/>
              </a:path>
              <a:path w="107999" h="491342">
                <a:moveTo>
                  <a:pt x="107999" y="365342"/>
                </a:moveTo>
                <a:lnTo>
                  <a:pt x="70876" y="377525"/>
                </a:lnTo>
                <a:lnTo>
                  <a:pt x="62999" y="378454"/>
                </a:lnTo>
                <a:lnTo>
                  <a:pt x="62999" y="428017"/>
                </a:lnTo>
                <a:lnTo>
                  <a:pt x="81138" y="428017"/>
                </a:lnTo>
                <a:lnTo>
                  <a:pt x="107999" y="365342"/>
                </a:lnTo>
                <a:close/>
              </a:path>
              <a:path w="107999" h="491342">
                <a:moveTo>
                  <a:pt x="62999" y="0"/>
                </a:moveTo>
                <a:lnTo>
                  <a:pt x="44999" y="0"/>
                </a:lnTo>
                <a:lnTo>
                  <a:pt x="44999" y="378455"/>
                </a:lnTo>
                <a:lnTo>
                  <a:pt x="47249" y="378630"/>
                </a:lnTo>
                <a:lnTo>
                  <a:pt x="50623" y="378788"/>
                </a:lnTo>
                <a:lnTo>
                  <a:pt x="57376" y="378788"/>
                </a:lnTo>
                <a:lnTo>
                  <a:pt x="60749" y="378630"/>
                </a:lnTo>
                <a:lnTo>
                  <a:pt x="62999" y="378455"/>
                </a:lnTo>
                <a:lnTo>
                  <a:pt x="62999" y="0"/>
                </a:lnTo>
                <a:close/>
              </a:path>
              <a:path w="107999" h="491342">
                <a:moveTo>
                  <a:pt x="62999" y="378454"/>
                </a:moveTo>
                <a:lnTo>
                  <a:pt x="60749" y="378630"/>
                </a:lnTo>
                <a:lnTo>
                  <a:pt x="57376" y="378788"/>
                </a:lnTo>
                <a:lnTo>
                  <a:pt x="62999" y="378788"/>
                </a:lnTo>
                <a:lnTo>
                  <a:pt x="62999" y="378454"/>
                </a:lnTo>
                <a:close/>
              </a:path>
            </a:pathLst>
          </a:custGeom>
          <a:solidFill>
            <a:srgbClr val="EF7F1A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8666967" y="4457239"/>
            <a:ext cx="141579" cy="445176"/>
          </a:xfrm>
          <a:custGeom>
            <a:avLst/>
            <a:gdLst/>
            <a:ahLst/>
            <a:cxnLst/>
            <a:rect l="l" t="t" r="r" b="b"/>
            <a:pathLst>
              <a:path w="107999" h="491342">
                <a:moveTo>
                  <a:pt x="0" y="365342"/>
                </a:moveTo>
                <a:lnTo>
                  <a:pt x="53999" y="491342"/>
                </a:lnTo>
                <a:lnTo>
                  <a:pt x="81138" y="428017"/>
                </a:lnTo>
                <a:lnTo>
                  <a:pt x="44999" y="428017"/>
                </a:lnTo>
                <a:lnTo>
                  <a:pt x="44998" y="378454"/>
                </a:lnTo>
                <a:lnTo>
                  <a:pt x="6750" y="368507"/>
                </a:lnTo>
                <a:lnTo>
                  <a:pt x="3373" y="366976"/>
                </a:lnTo>
                <a:lnTo>
                  <a:pt x="0" y="365342"/>
                </a:lnTo>
                <a:close/>
              </a:path>
              <a:path w="107999" h="491342">
                <a:moveTo>
                  <a:pt x="44999" y="378455"/>
                </a:moveTo>
                <a:lnTo>
                  <a:pt x="44999" y="428017"/>
                </a:lnTo>
                <a:lnTo>
                  <a:pt x="62999" y="428017"/>
                </a:lnTo>
                <a:lnTo>
                  <a:pt x="62999" y="378788"/>
                </a:lnTo>
                <a:lnTo>
                  <a:pt x="50622" y="378788"/>
                </a:lnTo>
                <a:lnTo>
                  <a:pt x="47249" y="378630"/>
                </a:lnTo>
                <a:lnTo>
                  <a:pt x="44999" y="378455"/>
                </a:lnTo>
                <a:close/>
              </a:path>
              <a:path w="107999" h="491342">
                <a:moveTo>
                  <a:pt x="107999" y="365342"/>
                </a:moveTo>
                <a:lnTo>
                  <a:pt x="70876" y="377525"/>
                </a:lnTo>
                <a:lnTo>
                  <a:pt x="62999" y="378454"/>
                </a:lnTo>
                <a:lnTo>
                  <a:pt x="62999" y="428017"/>
                </a:lnTo>
                <a:lnTo>
                  <a:pt x="81138" y="428017"/>
                </a:lnTo>
                <a:lnTo>
                  <a:pt x="107999" y="365342"/>
                </a:lnTo>
                <a:close/>
              </a:path>
              <a:path w="107999" h="491342">
                <a:moveTo>
                  <a:pt x="62999" y="0"/>
                </a:moveTo>
                <a:lnTo>
                  <a:pt x="44999" y="0"/>
                </a:lnTo>
                <a:lnTo>
                  <a:pt x="44999" y="378455"/>
                </a:lnTo>
                <a:lnTo>
                  <a:pt x="47249" y="378630"/>
                </a:lnTo>
                <a:lnTo>
                  <a:pt x="50622" y="378788"/>
                </a:lnTo>
                <a:lnTo>
                  <a:pt x="57376" y="378788"/>
                </a:lnTo>
                <a:lnTo>
                  <a:pt x="60749" y="378630"/>
                </a:lnTo>
                <a:lnTo>
                  <a:pt x="62998" y="378455"/>
                </a:lnTo>
                <a:lnTo>
                  <a:pt x="62999" y="0"/>
                </a:lnTo>
                <a:close/>
              </a:path>
              <a:path w="107999" h="491342">
                <a:moveTo>
                  <a:pt x="62999" y="378454"/>
                </a:moveTo>
                <a:lnTo>
                  <a:pt x="60749" y="378630"/>
                </a:lnTo>
                <a:lnTo>
                  <a:pt x="57376" y="378788"/>
                </a:lnTo>
                <a:lnTo>
                  <a:pt x="62999" y="378788"/>
                </a:lnTo>
                <a:lnTo>
                  <a:pt x="62999" y="378454"/>
                </a:lnTo>
                <a:close/>
              </a:path>
            </a:pathLst>
          </a:custGeom>
          <a:solidFill>
            <a:srgbClr val="EF7F1A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5" name="object 35"/>
          <p:cNvSpPr txBox="1"/>
          <p:nvPr/>
        </p:nvSpPr>
        <p:spPr>
          <a:xfrm>
            <a:off x="817042" y="933129"/>
            <a:ext cx="8466028" cy="66854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 marR="12700" indent="1584325">
              <a:lnSpc>
                <a:spcPts val="2880"/>
              </a:lnSpc>
            </a:pPr>
            <a:r>
              <a:rPr sz="2500" b="1" spc="-170" dirty="0" smtClean="0">
                <a:solidFill>
                  <a:srgbClr val="233B77"/>
                </a:solidFill>
                <a:latin typeface="Arial"/>
                <a:cs typeface="Arial"/>
              </a:rPr>
              <a:t>Концепция</a:t>
            </a:r>
            <a:r>
              <a:rPr sz="2500" b="1" spc="-80" dirty="0" smtClean="0">
                <a:solidFill>
                  <a:srgbClr val="233B77"/>
                </a:solidFill>
                <a:latin typeface="Arial"/>
                <a:cs typeface="Arial"/>
              </a:rPr>
              <a:t> </a:t>
            </a:r>
            <a:r>
              <a:rPr sz="2500" b="1" spc="-165" dirty="0" smtClean="0">
                <a:solidFill>
                  <a:srgbClr val="233B77"/>
                </a:solidFill>
                <a:latin typeface="Arial"/>
                <a:cs typeface="Arial"/>
              </a:rPr>
              <a:t>Инду</a:t>
            </a:r>
            <a:r>
              <a:rPr sz="2500" b="1" spc="-210" dirty="0" smtClean="0">
                <a:solidFill>
                  <a:srgbClr val="233B77"/>
                </a:solidFill>
                <a:latin typeface="Arial"/>
                <a:cs typeface="Arial"/>
              </a:rPr>
              <a:t>стриально</a:t>
            </a:r>
            <a:r>
              <a:rPr sz="2500" b="1" spc="-200" dirty="0" smtClean="0">
                <a:solidFill>
                  <a:srgbClr val="233B77"/>
                </a:solidFill>
                <a:latin typeface="Arial"/>
                <a:cs typeface="Arial"/>
              </a:rPr>
              <a:t>г</a:t>
            </a:r>
            <a:r>
              <a:rPr sz="2500" b="1" spc="-245" dirty="0" smtClean="0">
                <a:solidFill>
                  <a:srgbClr val="233B77"/>
                </a:solidFill>
                <a:latin typeface="Arial"/>
                <a:cs typeface="Arial"/>
              </a:rPr>
              <a:t>о</a:t>
            </a:r>
            <a:r>
              <a:rPr sz="2500" b="1" spc="-60" dirty="0" smtClean="0">
                <a:solidFill>
                  <a:srgbClr val="233B77"/>
                </a:solidFill>
                <a:latin typeface="Arial"/>
                <a:cs typeface="Arial"/>
              </a:rPr>
              <a:t> </a:t>
            </a:r>
            <a:r>
              <a:rPr sz="2500" b="1" spc="-100" dirty="0" smtClean="0">
                <a:solidFill>
                  <a:srgbClr val="233B77"/>
                </a:solidFill>
                <a:latin typeface="Arial"/>
                <a:cs typeface="Arial"/>
              </a:rPr>
              <a:t>парка</a:t>
            </a:r>
            <a:r>
              <a:rPr sz="2500" b="1" spc="-60" dirty="0" smtClean="0">
                <a:solidFill>
                  <a:srgbClr val="233B77"/>
                </a:solidFill>
                <a:latin typeface="Arial"/>
                <a:cs typeface="Arial"/>
              </a:rPr>
              <a:t> </a:t>
            </a:r>
            <a:r>
              <a:rPr sz="2500" b="1" spc="-195" dirty="0" smtClean="0">
                <a:solidFill>
                  <a:srgbClr val="233B77"/>
                </a:solidFill>
                <a:latin typeface="Arial"/>
                <a:cs typeface="Arial"/>
              </a:rPr>
              <a:t>«Челны»</a:t>
            </a:r>
            <a:endParaRPr sz="2500" dirty="0">
              <a:latin typeface="Arial"/>
              <a:cs typeface="Arial"/>
            </a:endParaRPr>
          </a:p>
        </p:txBody>
      </p:sp>
      <p:sp>
        <p:nvSpPr>
          <p:cNvPr id="36" name="object 36"/>
          <p:cNvSpPr txBox="1"/>
          <p:nvPr/>
        </p:nvSpPr>
        <p:spPr>
          <a:xfrm>
            <a:off x="3416675" y="1766021"/>
            <a:ext cx="3143719" cy="401584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86690" marR="12700" indent="-174625">
              <a:lnSpc>
                <a:spcPts val="1730"/>
              </a:lnSpc>
            </a:pPr>
            <a:r>
              <a:rPr sz="1500" b="1" spc="-65" dirty="0" smtClean="0">
                <a:solidFill>
                  <a:srgbClr val="FEFEFE"/>
                </a:solidFill>
                <a:latin typeface="Arial"/>
                <a:cs typeface="Arial"/>
              </a:rPr>
              <a:t>ИНД</a:t>
            </a:r>
            <a:r>
              <a:rPr sz="1500" b="1" spc="-90" dirty="0" smtClean="0">
                <a:solidFill>
                  <a:srgbClr val="FEFEFE"/>
                </a:solidFill>
                <a:latin typeface="Arial"/>
                <a:cs typeface="Arial"/>
              </a:rPr>
              <a:t>У</a:t>
            </a:r>
            <a:r>
              <a:rPr sz="1500" b="1" spc="-145" dirty="0" smtClean="0">
                <a:solidFill>
                  <a:srgbClr val="FEFEFE"/>
                </a:solidFill>
                <a:latin typeface="Arial"/>
                <a:cs typeface="Arial"/>
              </a:rPr>
              <a:t>СТРИАЛЬНЫЙ</a:t>
            </a:r>
            <a:r>
              <a:rPr sz="1500" b="1" spc="-55" dirty="0" smtClean="0">
                <a:solidFill>
                  <a:srgbClr val="FEFEFE"/>
                </a:solidFill>
                <a:latin typeface="Arial"/>
                <a:cs typeface="Arial"/>
              </a:rPr>
              <a:t> </a:t>
            </a:r>
            <a:r>
              <a:rPr sz="1500" b="1" spc="-95" dirty="0" smtClean="0">
                <a:solidFill>
                  <a:srgbClr val="FEFEFE"/>
                </a:solidFill>
                <a:latin typeface="Arial"/>
                <a:cs typeface="Arial"/>
              </a:rPr>
              <a:t>ПАРК</a:t>
            </a:r>
            <a:r>
              <a:rPr sz="1500" b="1" spc="-40" dirty="0" smtClean="0">
                <a:solidFill>
                  <a:srgbClr val="FEFEFE"/>
                </a:solidFill>
                <a:latin typeface="Arial"/>
                <a:cs typeface="Arial"/>
              </a:rPr>
              <a:t> </a:t>
            </a:r>
            <a:r>
              <a:rPr sz="1500" b="1" spc="-105" dirty="0" smtClean="0">
                <a:solidFill>
                  <a:srgbClr val="FEFEFE"/>
                </a:solidFill>
                <a:latin typeface="Arial"/>
                <a:cs typeface="Arial"/>
              </a:rPr>
              <a:t>«ЧЕЛНЫ»</a:t>
            </a:r>
            <a:endParaRPr sz="1500" dirty="0">
              <a:latin typeface="Arial"/>
              <a:cs typeface="Arial"/>
            </a:endParaRPr>
          </a:p>
        </p:txBody>
      </p:sp>
      <p:sp>
        <p:nvSpPr>
          <p:cNvPr id="37" name="object 37"/>
          <p:cNvSpPr txBox="1"/>
          <p:nvPr/>
        </p:nvSpPr>
        <p:spPr>
          <a:xfrm>
            <a:off x="1426083" y="2810367"/>
            <a:ext cx="2337959" cy="413091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535940" marR="12700" indent="-523875">
              <a:lnSpc>
                <a:spcPts val="1730"/>
              </a:lnSpc>
            </a:pPr>
            <a:r>
              <a:rPr sz="1500" b="1" spc="-114" dirty="0" smtClean="0">
                <a:solidFill>
                  <a:srgbClr val="FEFEFE"/>
                </a:solidFill>
                <a:latin typeface="Arial"/>
                <a:cs typeface="Arial"/>
              </a:rPr>
              <a:t>ЛОГИСТИЧЕСКИЙ</a:t>
            </a:r>
            <a:r>
              <a:rPr sz="1500" b="1" spc="-50" dirty="0" smtClean="0">
                <a:solidFill>
                  <a:srgbClr val="FEFEFE"/>
                </a:solidFill>
                <a:latin typeface="Arial"/>
                <a:cs typeface="Arial"/>
              </a:rPr>
              <a:t> </a:t>
            </a:r>
            <a:r>
              <a:rPr sz="1500" b="1" spc="-95" dirty="0" smtClean="0">
                <a:solidFill>
                  <a:srgbClr val="FEFEFE"/>
                </a:solidFill>
                <a:latin typeface="Arial"/>
                <a:cs typeface="Arial"/>
              </a:rPr>
              <a:t>ПАРК</a:t>
            </a:r>
            <a:endParaRPr sz="1500" dirty="0">
              <a:latin typeface="Arial"/>
              <a:cs typeface="Arial"/>
            </a:endParaRPr>
          </a:p>
        </p:txBody>
      </p:sp>
      <p:sp>
        <p:nvSpPr>
          <p:cNvPr id="38" name="object 38"/>
          <p:cNvSpPr txBox="1"/>
          <p:nvPr/>
        </p:nvSpPr>
        <p:spPr>
          <a:xfrm>
            <a:off x="6155096" y="2810367"/>
            <a:ext cx="2275882" cy="413091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631190" marR="12700" indent="-619125">
              <a:lnSpc>
                <a:spcPts val="1730"/>
              </a:lnSpc>
            </a:pPr>
            <a:r>
              <a:rPr sz="1500" b="1" spc="-65" dirty="0" smtClean="0">
                <a:solidFill>
                  <a:srgbClr val="FEFEFE"/>
                </a:solidFill>
                <a:latin typeface="Arial"/>
                <a:cs typeface="Arial"/>
              </a:rPr>
              <a:t>ИНД</a:t>
            </a:r>
            <a:r>
              <a:rPr sz="1500" b="1" spc="-90" dirty="0" smtClean="0">
                <a:solidFill>
                  <a:srgbClr val="FEFEFE"/>
                </a:solidFill>
                <a:latin typeface="Arial"/>
                <a:cs typeface="Arial"/>
              </a:rPr>
              <a:t>У</a:t>
            </a:r>
            <a:r>
              <a:rPr sz="1500" b="1" spc="-145" dirty="0" smtClean="0">
                <a:solidFill>
                  <a:srgbClr val="FEFEFE"/>
                </a:solidFill>
                <a:latin typeface="Arial"/>
                <a:cs typeface="Arial"/>
              </a:rPr>
              <a:t>СТРИАЛЬНЫЙ</a:t>
            </a:r>
            <a:r>
              <a:rPr sz="1500" b="1" spc="-55" dirty="0" smtClean="0">
                <a:solidFill>
                  <a:srgbClr val="FEFEFE"/>
                </a:solidFill>
                <a:latin typeface="Arial"/>
                <a:cs typeface="Arial"/>
              </a:rPr>
              <a:t> </a:t>
            </a:r>
            <a:r>
              <a:rPr sz="1500" b="1" spc="-95" dirty="0" smtClean="0">
                <a:solidFill>
                  <a:srgbClr val="FEFEFE"/>
                </a:solidFill>
                <a:latin typeface="Arial"/>
                <a:cs typeface="Arial"/>
              </a:rPr>
              <a:t>ПАРК</a:t>
            </a:r>
            <a:endParaRPr sz="1500">
              <a:latin typeface="Arial"/>
              <a:cs typeface="Arial"/>
            </a:endParaRPr>
          </a:p>
        </p:txBody>
      </p:sp>
      <p:sp>
        <p:nvSpPr>
          <p:cNvPr id="39" name="object 39"/>
          <p:cNvSpPr txBox="1"/>
          <p:nvPr/>
        </p:nvSpPr>
        <p:spPr>
          <a:xfrm>
            <a:off x="571158" y="3957437"/>
            <a:ext cx="1314555" cy="279038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213360" marR="12700" indent="-201295">
              <a:lnSpc>
                <a:spcPts val="1150"/>
              </a:lnSpc>
            </a:pPr>
            <a:r>
              <a:rPr sz="1000" b="1" spc="-70" dirty="0" smtClean="0">
                <a:solidFill>
                  <a:srgbClr val="FEFEFE"/>
                </a:solidFill>
                <a:latin typeface="Arial"/>
                <a:cs typeface="Arial"/>
              </a:rPr>
              <a:t>СКЛАДСКАЯ</a:t>
            </a:r>
            <a:r>
              <a:rPr sz="1000" b="1" spc="-30" dirty="0" smtClean="0">
                <a:solidFill>
                  <a:srgbClr val="FEFEFE"/>
                </a:solidFill>
                <a:latin typeface="Arial"/>
                <a:cs typeface="Arial"/>
              </a:rPr>
              <a:t> </a:t>
            </a:r>
            <a:r>
              <a:rPr sz="1000" b="1" spc="-100" dirty="0" smtClean="0">
                <a:solidFill>
                  <a:srgbClr val="FEFEFE"/>
                </a:solidFill>
                <a:latin typeface="Arial"/>
                <a:cs typeface="Arial"/>
              </a:rPr>
              <a:t>ЗОНА</a:t>
            </a:r>
            <a:endParaRPr sz="1000" dirty="0">
              <a:latin typeface="Arial"/>
              <a:cs typeface="Arial"/>
            </a:endParaRPr>
          </a:p>
        </p:txBody>
      </p:sp>
      <p:sp>
        <p:nvSpPr>
          <p:cNvPr id="40" name="object 40"/>
          <p:cNvSpPr txBox="1"/>
          <p:nvPr/>
        </p:nvSpPr>
        <p:spPr>
          <a:xfrm>
            <a:off x="2016673" y="3890699"/>
            <a:ext cx="1259478" cy="41136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 marR="12700" indent="0" algn="ctr">
              <a:lnSpc>
                <a:spcPts val="1150"/>
              </a:lnSpc>
            </a:pPr>
            <a:r>
              <a:rPr sz="1000" b="1" spc="-75" dirty="0" smtClean="0">
                <a:solidFill>
                  <a:srgbClr val="FEFEFE"/>
                </a:solidFill>
                <a:latin typeface="Arial"/>
                <a:cs typeface="Arial"/>
              </a:rPr>
              <a:t>КОМПЛЕКС</a:t>
            </a:r>
            <a:r>
              <a:rPr sz="1000" b="1" spc="-30" dirty="0" smtClean="0">
                <a:solidFill>
                  <a:srgbClr val="FEFEFE"/>
                </a:solidFill>
                <a:latin typeface="Arial"/>
                <a:cs typeface="Arial"/>
              </a:rPr>
              <a:t> </a:t>
            </a:r>
            <a:r>
              <a:rPr sz="1000" b="1" spc="-90" dirty="0" smtClean="0">
                <a:solidFill>
                  <a:srgbClr val="FEFEFE"/>
                </a:solidFill>
                <a:latin typeface="Arial"/>
                <a:cs typeface="Arial"/>
              </a:rPr>
              <a:t>Т</a:t>
            </a:r>
            <a:r>
              <a:rPr sz="1000" b="1" spc="-145" dirty="0" smtClean="0">
                <a:solidFill>
                  <a:srgbClr val="FEFEFE"/>
                </a:solidFill>
                <a:latin typeface="Arial"/>
                <a:cs typeface="Arial"/>
              </a:rPr>
              <a:t>Р</a:t>
            </a:r>
            <a:r>
              <a:rPr sz="1000" b="1" spc="-105" dirty="0" smtClean="0">
                <a:solidFill>
                  <a:srgbClr val="FEFEFE"/>
                </a:solidFill>
                <a:latin typeface="Arial"/>
                <a:cs typeface="Arial"/>
              </a:rPr>
              <a:t>АНСПОРТНЫХ</a:t>
            </a:r>
            <a:r>
              <a:rPr sz="1000" b="1" spc="-40" dirty="0" smtClean="0">
                <a:solidFill>
                  <a:srgbClr val="FEFEFE"/>
                </a:solidFill>
                <a:latin typeface="Arial"/>
                <a:cs typeface="Arial"/>
              </a:rPr>
              <a:t> </a:t>
            </a:r>
            <a:r>
              <a:rPr sz="1000" b="1" spc="-80" dirty="0" smtClean="0">
                <a:solidFill>
                  <a:srgbClr val="FEFEFE"/>
                </a:solidFill>
                <a:latin typeface="Arial"/>
                <a:cs typeface="Arial"/>
              </a:rPr>
              <a:t>УСЛУГ</a:t>
            </a:r>
            <a:endParaRPr sz="1000">
              <a:latin typeface="Arial"/>
              <a:cs typeface="Arial"/>
            </a:endParaRPr>
          </a:p>
        </p:txBody>
      </p:sp>
      <p:sp>
        <p:nvSpPr>
          <p:cNvPr id="41" name="object 41"/>
          <p:cNvSpPr txBox="1"/>
          <p:nvPr/>
        </p:nvSpPr>
        <p:spPr>
          <a:xfrm>
            <a:off x="3595287" y="3880284"/>
            <a:ext cx="1050536" cy="41136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13030" marR="12700" indent="-100965">
              <a:lnSpc>
                <a:spcPts val="1150"/>
              </a:lnSpc>
            </a:pPr>
            <a:r>
              <a:rPr sz="1000" b="1" spc="-85" dirty="0" smtClean="0">
                <a:solidFill>
                  <a:srgbClr val="FEFEFE"/>
                </a:solidFill>
                <a:latin typeface="Arial"/>
                <a:cs typeface="Arial"/>
              </a:rPr>
              <a:t>ПОМЕЩЕНИЯ</a:t>
            </a:r>
            <a:r>
              <a:rPr sz="1000" b="1" spc="-35" dirty="0" smtClean="0">
                <a:solidFill>
                  <a:srgbClr val="FEFEFE"/>
                </a:solidFill>
                <a:latin typeface="Arial"/>
                <a:cs typeface="Arial"/>
              </a:rPr>
              <a:t> </a:t>
            </a:r>
            <a:r>
              <a:rPr sz="1000" b="1" spc="-95" dirty="0" smtClean="0">
                <a:solidFill>
                  <a:srgbClr val="FEFEFE"/>
                </a:solidFill>
                <a:latin typeface="Arial"/>
                <a:cs typeface="Arial"/>
              </a:rPr>
              <a:t>ФОРМ</a:t>
            </a:r>
            <a:r>
              <a:rPr sz="1000" b="1" spc="-120" dirty="0" smtClean="0">
                <a:solidFill>
                  <a:srgbClr val="FEFEFE"/>
                </a:solidFill>
                <a:latin typeface="Arial"/>
                <a:cs typeface="Arial"/>
              </a:rPr>
              <a:t>А</a:t>
            </a:r>
            <a:r>
              <a:rPr sz="1000" b="1" spc="-130" dirty="0" smtClean="0">
                <a:solidFill>
                  <a:srgbClr val="FEFEFE"/>
                </a:solidFill>
                <a:latin typeface="Arial"/>
                <a:cs typeface="Arial"/>
              </a:rPr>
              <a:t>Т</a:t>
            </a:r>
            <a:r>
              <a:rPr sz="1000" b="1" spc="-90" dirty="0" smtClean="0">
                <a:solidFill>
                  <a:srgbClr val="FEFEFE"/>
                </a:solidFill>
                <a:latin typeface="Arial"/>
                <a:cs typeface="Arial"/>
              </a:rPr>
              <a:t>А</a:t>
            </a:r>
            <a:endParaRPr sz="1000">
              <a:latin typeface="Arial"/>
              <a:cs typeface="Arial"/>
            </a:endParaRPr>
          </a:p>
          <a:p>
            <a:pPr marL="55880">
              <a:lnSpc>
                <a:spcPts val="1120"/>
              </a:lnSpc>
            </a:pPr>
            <a:r>
              <a:rPr sz="1000" b="1" spc="-50" dirty="0" smtClean="0">
                <a:solidFill>
                  <a:srgbClr val="FEFEFE"/>
                </a:solidFill>
                <a:latin typeface="Arial"/>
                <a:cs typeface="Arial"/>
              </a:rPr>
              <a:t>«Flexspace»</a:t>
            </a:r>
            <a:endParaRPr sz="1000">
              <a:latin typeface="Arial"/>
              <a:cs typeface="Arial"/>
            </a:endParaRPr>
          </a:p>
        </p:txBody>
      </p:sp>
      <p:sp>
        <p:nvSpPr>
          <p:cNvPr id="42" name="object 42"/>
          <p:cNvSpPr txBox="1"/>
          <p:nvPr/>
        </p:nvSpPr>
        <p:spPr>
          <a:xfrm>
            <a:off x="5116341" y="3962095"/>
            <a:ext cx="1348548" cy="269832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361950" marR="12700" indent="-349885">
              <a:lnSpc>
                <a:spcPts val="1110"/>
              </a:lnSpc>
            </a:pPr>
            <a:r>
              <a:rPr sz="950" b="1" spc="-75" dirty="0" smtClean="0">
                <a:solidFill>
                  <a:srgbClr val="FEFEFE"/>
                </a:solidFill>
                <a:latin typeface="Arial"/>
                <a:cs typeface="Arial"/>
              </a:rPr>
              <a:t>ПРОМЫШЛЕННАЯ</a:t>
            </a:r>
            <a:r>
              <a:rPr sz="950" b="1" spc="-30" dirty="0" smtClean="0">
                <a:solidFill>
                  <a:srgbClr val="FEFEFE"/>
                </a:solidFill>
                <a:latin typeface="Arial"/>
                <a:cs typeface="Arial"/>
              </a:rPr>
              <a:t> </a:t>
            </a:r>
            <a:r>
              <a:rPr sz="950" b="1" spc="-85" dirty="0" smtClean="0">
                <a:solidFill>
                  <a:srgbClr val="FEFEFE"/>
                </a:solidFill>
                <a:latin typeface="Arial"/>
                <a:cs typeface="Arial"/>
              </a:rPr>
              <a:t>ЗОНА</a:t>
            </a:r>
            <a:endParaRPr sz="950">
              <a:latin typeface="Arial"/>
              <a:cs typeface="Arial"/>
            </a:endParaRPr>
          </a:p>
        </p:txBody>
      </p:sp>
      <p:sp>
        <p:nvSpPr>
          <p:cNvPr id="43" name="object 43"/>
          <p:cNvSpPr txBox="1"/>
          <p:nvPr/>
        </p:nvSpPr>
        <p:spPr>
          <a:xfrm>
            <a:off x="6764606" y="3891219"/>
            <a:ext cx="1002254" cy="41136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 marR="12700" indent="0" algn="ctr">
              <a:lnSpc>
                <a:spcPts val="1150"/>
              </a:lnSpc>
            </a:pPr>
            <a:r>
              <a:rPr sz="1000" b="1" spc="-135" dirty="0" smtClean="0">
                <a:solidFill>
                  <a:srgbClr val="FEFEFE"/>
                </a:solidFill>
                <a:latin typeface="Arial"/>
                <a:cs typeface="Arial"/>
              </a:rPr>
              <a:t>СВОБ</a:t>
            </a:r>
            <a:r>
              <a:rPr sz="1000" b="1" spc="-165" dirty="0" smtClean="0">
                <a:solidFill>
                  <a:srgbClr val="FEFEFE"/>
                </a:solidFill>
                <a:latin typeface="Arial"/>
                <a:cs typeface="Arial"/>
              </a:rPr>
              <a:t>О</a:t>
            </a:r>
            <a:r>
              <a:rPr sz="1000" b="1" spc="-80" dirty="0" smtClean="0">
                <a:solidFill>
                  <a:srgbClr val="FEFEFE"/>
                </a:solidFill>
                <a:latin typeface="Arial"/>
                <a:cs typeface="Arial"/>
              </a:rPr>
              <a:t>ДНЫЕ</a:t>
            </a:r>
            <a:r>
              <a:rPr sz="1000" b="1" spc="-30" dirty="0" smtClean="0">
                <a:solidFill>
                  <a:srgbClr val="FEFEFE"/>
                </a:solidFill>
                <a:latin typeface="Arial"/>
                <a:cs typeface="Arial"/>
              </a:rPr>
              <a:t> </a:t>
            </a:r>
            <a:r>
              <a:rPr sz="1000" b="1" spc="-95" dirty="0" smtClean="0">
                <a:solidFill>
                  <a:srgbClr val="FEFEFE"/>
                </a:solidFill>
                <a:latin typeface="Arial"/>
                <a:cs typeface="Arial"/>
              </a:rPr>
              <a:t>ЗЕМЕЛЬНЫЕ</a:t>
            </a:r>
            <a:r>
              <a:rPr sz="1000" b="1" spc="-40" dirty="0" smtClean="0">
                <a:solidFill>
                  <a:srgbClr val="FEFEFE"/>
                </a:solidFill>
                <a:latin typeface="Arial"/>
                <a:cs typeface="Arial"/>
              </a:rPr>
              <a:t> </a:t>
            </a:r>
            <a:r>
              <a:rPr sz="1000" b="1" spc="-75" dirty="0" smtClean="0">
                <a:solidFill>
                  <a:srgbClr val="FEFEFE"/>
                </a:solidFill>
                <a:latin typeface="Arial"/>
                <a:cs typeface="Arial"/>
              </a:rPr>
              <a:t>УЧАСТКИ</a:t>
            </a:r>
            <a:endParaRPr sz="1000">
              <a:latin typeface="Arial"/>
              <a:cs typeface="Arial"/>
            </a:endParaRPr>
          </a:p>
        </p:txBody>
      </p:sp>
      <p:sp>
        <p:nvSpPr>
          <p:cNvPr id="44" name="object 44"/>
          <p:cNvSpPr txBox="1"/>
          <p:nvPr/>
        </p:nvSpPr>
        <p:spPr>
          <a:xfrm>
            <a:off x="8089401" y="3990796"/>
            <a:ext cx="1295272" cy="211723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375920" marR="12700" indent="-363855">
              <a:lnSpc>
                <a:spcPts val="860"/>
              </a:lnSpc>
            </a:pPr>
            <a:r>
              <a:rPr sz="750" b="1" spc="-55" dirty="0" smtClean="0">
                <a:solidFill>
                  <a:srgbClr val="FEFEFE"/>
                </a:solidFill>
                <a:latin typeface="Arial"/>
                <a:cs typeface="Arial"/>
              </a:rPr>
              <a:t>АДМИНИСТ</a:t>
            </a:r>
            <a:r>
              <a:rPr sz="750" b="1" spc="-90" dirty="0" smtClean="0">
                <a:solidFill>
                  <a:srgbClr val="FEFEFE"/>
                </a:solidFill>
                <a:latin typeface="Arial"/>
                <a:cs typeface="Arial"/>
              </a:rPr>
              <a:t>РА</a:t>
            </a:r>
            <a:r>
              <a:rPr sz="750" b="1" spc="-65" dirty="0" smtClean="0">
                <a:solidFill>
                  <a:srgbClr val="FEFEFE"/>
                </a:solidFill>
                <a:latin typeface="Arial"/>
                <a:cs typeface="Arial"/>
              </a:rPr>
              <a:t>ТИВНАЯ</a:t>
            </a:r>
            <a:r>
              <a:rPr sz="750" b="1" spc="-25" dirty="0" smtClean="0">
                <a:solidFill>
                  <a:srgbClr val="FEFEFE"/>
                </a:solidFill>
                <a:latin typeface="Arial"/>
                <a:cs typeface="Arial"/>
              </a:rPr>
              <a:t> </a:t>
            </a:r>
            <a:r>
              <a:rPr sz="750" b="1" spc="-75" dirty="0" smtClean="0">
                <a:solidFill>
                  <a:srgbClr val="FEFEFE"/>
                </a:solidFill>
                <a:latin typeface="Arial"/>
                <a:cs typeface="Arial"/>
              </a:rPr>
              <a:t>ЗОНА</a:t>
            </a:r>
            <a:endParaRPr sz="750">
              <a:latin typeface="Arial"/>
              <a:cs typeface="Arial"/>
            </a:endParaRPr>
          </a:p>
        </p:txBody>
      </p:sp>
      <p:sp>
        <p:nvSpPr>
          <p:cNvPr id="45" name="object 45"/>
          <p:cNvSpPr txBox="1"/>
          <p:nvPr/>
        </p:nvSpPr>
        <p:spPr>
          <a:xfrm>
            <a:off x="514245" y="4994188"/>
            <a:ext cx="801637" cy="35958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88900" indent="-76835">
              <a:lnSpc>
                <a:spcPct val="100000"/>
              </a:lnSpc>
              <a:buClr>
                <a:srgbClr val="2B2A29"/>
              </a:buClr>
              <a:buFont typeface="Arial"/>
              <a:buChar char="•"/>
              <a:tabLst>
                <a:tab pos="88900" algn="l"/>
              </a:tabLst>
            </a:pPr>
            <a:r>
              <a:rPr sz="850" b="1" spc="-60" dirty="0" smtClean="0">
                <a:solidFill>
                  <a:srgbClr val="2B2A29"/>
                </a:solidFill>
                <a:latin typeface="Arial"/>
                <a:cs typeface="Arial"/>
              </a:rPr>
              <a:t>Хранение</a:t>
            </a:r>
            <a:endParaRPr sz="850">
              <a:latin typeface="Arial"/>
              <a:cs typeface="Arial"/>
            </a:endParaRPr>
          </a:p>
          <a:p>
            <a:pPr marL="88900" indent="-76835">
              <a:lnSpc>
                <a:spcPts val="980"/>
              </a:lnSpc>
              <a:buClr>
                <a:srgbClr val="2B2A29"/>
              </a:buClr>
              <a:buFont typeface="Arial"/>
              <a:buChar char="•"/>
              <a:tabLst>
                <a:tab pos="88900" algn="l"/>
              </a:tabLst>
            </a:pPr>
            <a:r>
              <a:rPr sz="850" b="1" spc="-65" dirty="0" smtClean="0">
                <a:solidFill>
                  <a:srgbClr val="2B2A29"/>
                </a:solidFill>
                <a:latin typeface="Arial"/>
                <a:cs typeface="Arial"/>
              </a:rPr>
              <a:t>Обработка</a:t>
            </a:r>
            <a:endParaRPr sz="850">
              <a:latin typeface="Arial"/>
              <a:cs typeface="Arial"/>
            </a:endParaRPr>
          </a:p>
          <a:p>
            <a:pPr marL="88900" indent="-76835">
              <a:lnSpc>
                <a:spcPts val="980"/>
              </a:lnSpc>
              <a:buClr>
                <a:srgbClr val="2B2A29"/>
              </a:buClr>
              <a:buFont typeface="Arial"/>
              <a:buChar char="•"/>
              <a:tabLst>
                <a:tab pos="88900" algn="l"/>
              </a:tabLst>
            </a:pPr>
            <a:r>
              <a:rPr sz="850" b="1" spc="-95" dirty="0" smtClean="0">
                <a:solidFill>
                  <a:srgbClr val="2B2A29"/>
                </a:solidFill>
                <a:latin typeface="Arial"/>
                <a:cs typeface="Arial"/>
              </a:rPr>
              <a:t>У</a:t>
            </a:r>
            <a:r>
              <a:rPr sz="850" b="1" spc="-40" dirty="0" smtClean="0">
                <a:solidFill>
                  <a:srgbClr val="2B2A29"/>
                </a:solidFill>
                <a:latin typeface="Arial"/>
                <a:cs typeface="Arial"/>
              </a:rPr>
              <a:t>паковка</a:t>
            </a:r>
            <a:endParaRPr sz="850">
              <a:latin typeface="Arial"/>
              <a:cs typeface="Arial"/>
            </a:endParaRPr>
          </a:p>
        </p:txBody>
      </p:sp>
      <p:sp>
        <p:nvSpPr>
          <p:cNvPr id="46" name="object 46"/>
          <p:cNvSpPr txBox="1"/>
          <p:nvPr/>
        </p:nvSpPr>
        <p:spPr>
          <a:xfrm>
            <a:off x="2007329" y="4994188"/>
            <a:ext cx="1174569" cy="746324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 indent="0">
              <a:lnSpc>
                <a:spcPct val="100000"/>
              </a:lnSpc>
              <a:buClr>
                <a:srgbClr val="2B2A29"/>
              </a:buClr>
              <a:buFont typeface="Arial"/>
              <a:buChar char="•"/>
              <a:tabLst>
                <a:tab pos="88900" algn="l"/>
              </a:tabLst>
            </a:pPr>
            <a:r>
              <a:rPr sz="850" b="1" spc="-90" dirty="0" smtClean="0">
                <a:solidFill>
                  <a:srgbClr val="2B2A29"/>
                </a:solidFill>
                <a:latin typeface="Arial"/>
                <a:cs typeface="Arial"/>
              </a:rPr>
              <a:t>Г</a:t>
            </a:r>
            <a:r>
              <a:rPr sz="850" b="1" spc="-70" dirty="0" smtClean="0">
                <a:solidFill>
                  <a:srgbClr val="2B2A29"/>
                </a:solidFill>
                <a:latin typeface="Arial"/>
                <a:cs typeface="Arial"/>
              </a:rPr>
              <a:t>р</a:t>
            </a:r>
            <a:r>
              <a:rPr sz="850" b="1" spc="-75" dirty="0" smtClean="0">
                <a:solidFill>
                  <a:srgbClr val="2B2A29"/>
                </a:solidFill>
                <a:latin typeface="Arial"/>
                <a:cs typeface="Arial"/>
              </a:rPr>
              <a:t>у</a:t>
            </a:r>
            <a:r>
              <a:rPr sz="850" b="1" spc="-55" dirty="0" smtClean="0">
                <a:solidFill>
                  <a:srgbClr val="2B2A29"/>
                </a:solidFill>
                <a:latin typeface="Arial"/>
                <a:cs typeface="Arial"/>
              </a:rPr>
              <a:t>зоперевозки</a:t>
            </a:r>
            <a:endParaRPr sz="850" dirty="0">
              <a:latin typeface="Arial"/>
              <a:cs typeface="Arial"/>
            </a:endParaRPr>
          </a:p>
          <a:p>
            <a:pPr marL="88900" indent="-76835">
              <a:lnSpc>
                <a:spcPts val="980"/>
              </a:lnSpc>
              <a:buClr>
                <a:srgbClr val="2B2A29"/>
              </a:buClr>
              <a:buFont typeface="Arial"/>
              <a:buChar char="•"/>
              <a:tabLst>
                <a:tab pos="88900" algn="l"/>
              </a:tabLst>
            </a:pPr>
            <a:r>
              <a:rPr sz="850" b="1" spc="-65" dirty="0" smtClean="0">
                <a:solidFill>
                  <a:srgbClr val="2B2A29"/>
                </a:solidFill>
                <a:latin typeface="Arial"/>
                <a:cs typeface="Arial"/>
              </a:rPr>
              <a:t>Экспедирование</a:t>
            </a:r>
            <a:endParaRPr sz="850" dirty="0">
              <a:latin typeface="Arial"/>
              <a:cs typeface="Arial"/>
            </a:endParaRPr>
          </a:p>
          <a:p>
            <a:pPr marL="12700" marR="130175">
              <a:lnSpc>
                <a:spcPts val="980"/>
              </a:lnSpc>
              <a:spcBef>
                <a:spcPts val="25"/>
              </a:spcBef>
              <a:buClr>
                <a:srgbClr val="2B2A29"/>
              </a:buClr>
              <a:buFont typeface="Arial"/>
              <a:buChar char="•"/>
              <a:tabLst>
                <a:tab pos="88900" algn="l"/>
              </a:tabLst>
            </a:pPr>
            <a:r>
              <a:rPr sz="850" b="1" spc="-55" dirty="0" err="1" smtClean="0">
                <a:solidFill>
                  <a:srgbClr val="2B2A29"/>
                </a:solidFill>
                <a:latin typeface="Arial"/>
                <a:cs typeface="Arial"/>
              </a:rPr>
              <a:t>Кон</a:t>
            </a:r>
            <a:r>
              <a:rPr sz="850" b="1" spc="-65" dirty="0" err="1" smtClean="0">
                <a:solidFill>
                  <a:srgbClr val="2B2A29"/>
                </a:solidFill>
                <a:latin typeface="Arial"/>
                <a:cs typeface="Arial"/>
              </a:rPr>
              <a:t>т</a:t>
            </a:r>
            <a:r>
              <a:rPr sz="850" b="1" spc="-55" dirty="0" err="1" smtClean="0">
                <a:solidFill>
                  <a:srgbClr val="2B2A29"/>
                </a:solidFill>
                <a:latin typeface="Arial"/>
                <a:cs typeface="Arial"/>
              </a:rPr>
              <a:t>ейнерная</a:t>
            </a:r>
            <a:r>
              <a:rPr sz="850" b="1" spc="-30" dirty="0" smtClean="0">
                <a:solidFill>
                  <a:srgbClr val="2B2A29"/>
                </a:solidFill>
                <a:latin typeface="Arial"/>
                <a:cs typeface="Arial"/>
              </a:rPr>
              <a:t> </a:t>
            </a:r>
            <a:r>
              <a:rPr sz="850" b="1" spc="-55" dirty="0" err="1" smtClean="0">
                <a:solidFill>
                  <a:srgbClr val="2B2A29"/>
                </a:solidFill>
                <a:latin typeface="Arial"/>
                <a:cs typeface="Arial"/>
              </a:rPr>
              <a:t>площадка</a:t>
            </a:r>
            <a:endParaRPr lang="ru-RU" sz="850" b="1" spc="-55" dirty="0" smtClean="0">
              <a:solidFill>
                <a:srgbClr val="2B2A29"/>
              </a:solidFill>
              <a:latin typeface="Arial"/>
              <a:cs typeface="Arial"/>
            </a:endParaRPr>
          </a:p>
          <a:p>
            <a:pPr marL="12700" marR="130175">
              <a:lnSpc>
                <a:spcPts val="980"/>
              </a:lnSpc>
              <a:spcBef>
                <a:spcPts val="25"/>
              </a:spcBef>
              <a:buClr>
                <a:srgbClr val="2B2A29"/>
              </a:buClr>
              <a:buFont typeface="Arial"/>
              <a:buChar char="•"/>
              <a:tabLst>
                <a:tab pos="88900" algn="l"/>
              </a:tabLst>
            </a:pPr>
            <a:r>
              <a:rPr lang="ru-RU" sz="850" b="1" spc="-55" dirty="0" smtClean="0">
                <a:solidFill>
                  <a:srgbClr val="2B2A29"/>
                </a:solidFill>
                <a:latin typeface="Arial"/>
                <a:cs typeface="Arial"/>
              </a:rPr>
              <a:t>Таможенный пост</a:t>
            </a:r>
          </a:p>
          <a:p>
            <a:pPr marL="12700" marR="130175">
              <a:lnSpc>
                <a:spcPts val="980"/>
              </a:lnSpc>
              <a:spcBef>
                <a:spcPts val="25"/>
              </a:spcBef>
              <a:buClr>
                <a:srgbClr val="2B2A29"/>
              </a:buClr>
              <a:buFont typeface="Arial"/>
              <a:buChar char="•"/>
              <a:tabLst>
                <a:tab pos="88900" algn="l"/>
              </a:tabLst>
            </a:pPr>
            <a:endParaRPr sz="850" dirty="0">
              <a:latin typeface="Arial"/>
              <a:cs typeface="Arial"/>
            </a:endParaRPr>
          </a:p>
        </p:txBody>
      </p:sp>
      <p:sp>
        <p:nvSpPr>
          <p:cNvPr id="47" name="object 47"/>
          <p:cNvSpPr txBox="1"/>
          <p:nvPr/>
        </p:nvSpPr>
        <p:spPr>
          <a:xfrm>
            <a:off x="3481062" y="5001782"/>
            <a:ext cx="1273629" cy="1139739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 marR="160020" indent="0">
              <a:lnSpc>
                <a:spcPts val="980"/>
              </a:lnSpc>
              <a:buClr>
                <a:srgbClr val="2B2A29"/>
              </a:buClr>
              <a:buFont typeface="Arial"/>
              <a:buChar char="•"/>
              <a:tabLst>
                <a:tab pos="88900" algn="l"/>
              </a:tabLst>
            </a:pPr>
            <a:r>
              <a:rPr sz="850" b="1" spc="-95" dirty="0" smtClean="0">
                <a:solidFill>
                  <a:srgbClr val="2B2A29"/>
                </a:solidFill>
                <a:latin typeface="Arial"/>
                <a:cs typeface="Arial"/>
              </a:rPr>
              <a:t>У</a:t>
            </a:r>
            <a:r>
              <a:rPr sz="850" b="1" spc="-75" dirty="0" smtClean="0">
                <a:solidFill>
                  <a:srgbClr val="2B2A29"/>
                </a:solidFill>
                <a:latin typeface="Arial"/>
                <a:cs typeface="Arial"/>
              </a:rPr>
              <a:t>ниверсальное</a:t>
            </a:r>
            <a:r>
              <a:rPr sz="850" b="1" spc="-35" dirty="0" smtClean="0">
                <a:solidFill>
                  <a:srgbClr val="2B2A29"/>
                </a:solidFill>
                <a:latin typeface="Arial"/>
                <a:cs typeface="Arial"/>
              </a:rPr>
              <a:t> </a:t>
            </a:r>
            <a:r>
              <a:rPr sz="850" b="1" spc="-40" dirty="0" smtClean="0">
                <a:solidFill>
                  <a:srgbClr val="2B2A29"/>
                </a:solidFill>
                <a:latin typeface="Arial"/>
                <a:cs typeface="Arial"/>
              </a:rPr>
              <a:t>Инд.-складское</a:t>
            </a:r>
            <a:r>
              <a:rPr sz="850" b="1" spc="-20" dirty="0" smtClean="0">
                <a:solidFill>
                  <a:srgbClr val="2B2A29"/>
                </a:solidFill>
                <a:latin typeface="Arial"/>
                <a:cs typeface="Arial"/>
              </a:rPr>
              <a:t> </a:t>
            </a:r>
            <a:r>
              <a:rPr sz="850" b="1" spc="-45" dirty="0" smtClean="0">
                <a:solidFill>
                  <a:srgbClr val="2B2A29"/>
                </a:solidFill>
                <a:latin typeface="Arial"/>
                <a:cs typeface="Arial"/>
              </a:rPr>
              <a:t>здание,</a:t>
            </a:r>
            <a:r>
              <a:rPr sz="850" b="1" spc="-25" dirty="0" smtClean="0">
                <a:solidFill>
                  <a:srgbClr val="2B2A29"/>
                </a:solidFill>
                <a:latin typeface="Arial"/>
                <a:cs typeface="Arial"/>
              </a:rPr>
              <a:t> </a:t>
            </a:r>
            <a:r>
              <a:rPr sz="850" b="1" spc="-75" dirty="0" smtClean="0">
                <a:solidFill>
                  <a:srgbClr val="2B2A29"/>
                </a:solidFill>
                <a:latin typeface="Arial"/>
                <a:cs typeface="Arial"/>
              </a:rPr>
              <a:t>Использ</a:t>
            </a:r>
            <a:r>
              <a:rPr sz="850" b="1" spc="-80" dirty="0" smtClean="0">
                <a:solidFill>
                  <a:srgbClr val="2B2A29"/>
                </a:solidFill>
                <a:latin typeface="Arial"/>
                <a:cs typeface="Arial"/>
              </a:rPr>
              <a:t>у</a:t>
            </a:r>
            <a:r>
              <a:rPr sz="850" b="1" spc="-60" dirty="0" smtClean="0">
                <a:solidFill>
                  <a:srgbClr val="2B2A29"/>
                </a:solidFill>
                <a:latin typeface="Arial"/>
                <a:cs typeface="Arial"/>
              </a:rPr>
              <a:t>е</a:t>
            </a:r>
            <a:r>
              <a:rPr sz="850" b="1" spc="-70" dirty="0" smtClean="0">
                <a:solidFill>
                  <a:srgbClr val="2B2A29"/>
                </a:solidFill>
                <a:latin typeface="Arial"/>
                <a:cs typeface="Arial"/>
              </a:rPr>
              <a:t>т</a:t>
            </a:r>
            <a:r>
              <a:rPr sz="850" b="1" spc="-80" dirty="0" smtClean="0">
                <a:solidFill>
                  <a:srgbClr val="2B2A29"/>
                </a:solidFill>
                <a:latin typeface="Arial"/>
                <a:cs typeface="Arial"/>
              </a:rPr>
              <a:t>ся</a:t>
            </a:r>
            <a:endParaRPr sz="850" dirty="0">
              <a:latin typeface="Arial"/>
              <a:cs typeface="Arial"/>
            </a:endParaRPr>
          </a:p>
          <a:p>
            <a:pPr marL="12700">
              <a:lnSpc>
                <a:spcPts val="950"/>
              </a:lnSpc>
            </a:pPr>
            <a:r>
              <a:rPr sz="850" b="1" spc="-90" dirty="0" smtClean="0">
                <a:solidFill>
                  <a:srgbClr val="2B2A29"/>
                </a:solidFill>
                <a:latin typeface="Arial"/>
                <a:cs typeface="Arial"/>
              </a:rPr>
              <a:t>В</a:t>
            </a:r>
            <a:r>
              <a:rPr sz="850" b="1" spc="-25" dirty="0" smtClean="0">
                <a:solidFill>
                  <a:srgbClr val="2B2A29"/>
                </a:solidFill>
                <a:latin typeface="Arial"/>
                <a:cs typeface="Arial"/>
              </a:rPr>
              <a:t> </a:t>
            </a:r>
            <a:r>
              <a:rPr sz="850" b="1" spc="-60" dirty="0" smtClean="0">
                <a:solidFill>
                  <a:srgbClr val="2B2A29"/>
                </a:solidFill>
                <a:latin typeface="Arial"/>
                <a:cs typeface="Arial"/>
              </a:rPr>
              <a:t>комбинации</a:t>
            </a:r>
            <a:endParaRPr sz="850" dirty="0">
              <a:latin typeface="Arial"/>
              <a:cs typeface="Arial"/>
            </a:endParaRPr>
          </a:p>
          <a:p>
            <a:pPr marL="12700" marR="12700">
              <a:lnSpc>
                <a:spcPts val="980"/>
              </a:lnSpc>
              <a:spcBef>
                <a:spcPts val="25"/>
              </a:spcBef>
            </a:pPr>
            <a:r>
              <a:rPr sz="850" b="1" spc="-145" dirty="0" smtClean="0">
                <a:solidFill>
                  <a:srgbClr val="2B2A29"/>
                </a:solidFill>
                <a:latin typeface="Arial"/>
                <a:cs typeface="Arial"/>
              </a:rPr>
              <a:t>С</a:t>
            </a:r>
            <a:r>
              <a:rPr sz="850" b="1" spc="-25" dirty="0" smtClean="0">
                <a:solidFill>
                  <a:srgbClr val="2B2A29"/>
                </a:solidFill>
                <a:latin typeface="Arial"/>
                <a:cs typeface="Arial"/>
              </a:rPr>
              <a:t> </a:t>
            </a:r>
            <a:r>
              <a:rPr sz="850" b="1" spc="-85" dirty="0" smtClean="0">
                <a:solidFill>
                  <a:srgbClr val="2B2A29"/>
                </a:solidFill>
                <a:latin typeface="Arial"/>
                <a:cs typeface="Arial"/>
              </a:rPr>
              <a:t>офисном,</a:t>
            </a:r>
            <a:r>
              <a:rPr sz="850" b="1" spc="-25" dirty="0" smtClean="0">
                <a:solidFill>
                  <a:srgbClr val="2B2A29"/>
                </a:solidFill>
                <a:latin typeface="Arial"/>
                <a:cs typeface="Arial"/>
              </a:rPr>
              <a:t> </a:t>
            </a:r>
            <a:r>
              <a:rPr sz="850" b="1" spc="-40" dirty="0" smtClean="0">
                <a:solidFill>
                  <a:srgbClr val="2B2A29"/>
                </a:solidFill>
                <a:latin typeface="Arial"/>
                <a:cs typeface="Arial"/>
              </a:rPr>
              <a:t>научно-</a:t>
            </a:r>
            <a:r>
              <a:rPr sz="850" b="1" spc="-20" dirty="0" smtClean="0">
                <a:solidFill>
                  <a:srgbClr val="2B2A29"/>
                </a:solidFill>
                <a:latin typeface="Arial"/>
                <a:cs typeface="Arial"/>
              </a:rPr>
              <a:t> </a:t>
            </a:r>
            <a:r>
              <a:rPr sz="850" b="1" spc="-60" dirty="0" smtClean="0">
                <a:solidFill>
                  <a:srgbClr val="2B2A29"/>
                </a:solidFill>
                <a:latin typeface="Arial"/>
                <a:cs typeface="Arial"/>
              </a:rPr>
              <a:t>Иссл-ми</a:t>
            </a:r>
            <a:r>
              <a:rPr sz="850" b="1" spc="-25" dirty="0" smtClean="0">
                <a:solidFill>
                  <a:srgbClr val="2B2A29"/>
                </a:solidFill>
                <a:latin typeface="Arial"/>
                <a:cs typeface="Arial"/>
              </a:rPr>
              <a:t> </a:t>
            </a:r>
            <a:r>
              <a:rPr sz="850" b="1" spc="-50" dirty="0" smtClean="0">
                <a:solidFill>
                  <a:srgbClr val="2B2A29"/>
                </a:solidFill>
                <a:latin typeface="Arial"/>
                <a:cs typeface="Arial"/>
              </a:rPr>
              <a:t>лабора-</a:t>
            </a:r>
            <a:r>
              <a:rPr sz="850" b="1" spc="-25" dirty="0" smtClean="0">
                <a:solidFill>
                  <a:srgbClr val="2B2A29"/>
                </a:solidFill>
                <a:latin typeface="Arial"/>
                <a:cs typeface="Arial"/>
              </a:rPr>
              <a:t> </a:t>
            </a:r>
            <a:r>
              <a:rPr sz="850" b="1" spc="-80" dirty="0" smtClean="0">
                <a:solidFill>
                  <a:srgbClr val="2B2A29"/>
                </a:solidFill>
                <a:latin typeface="Arial"/>
                <a:cs typeface="Arial"/>
              </a:rPr>
              <a:t>т</a:t>
            </a:r>
            <a:r>
              <a:rPr sz="850" b="1" spc="-75" dirty="0" smtClean="0">
                <a:solidFill>
                  <a:srgbClr val="2B2A29"/>
                </a:solidFill>
                <a:latin typeface="Arial"/>
                <a:cs typeface="Arial"/>
              </a:rPr>
              <a:t>ориями</a:t>
            </a:r>
            <a:r>
              <a:rPr sz="850" b="1" spc="-25" dirty="0" smtClean="0">
                <a:solidFill>
                  <a:srgbClr val="2B2A29"/>
                </a:solidFill>
                <a:latin typeface="Arial"/>
                <a:cs typeface="Arial"/>
              </a:rPr>
              <a:t> </a:t>
            </a:r>
            <a:r>
              <a:rPr sz="850" b="1" spc="-70" dirty="0" smtClean="0">
                <a:solidFill>
                  <a:srgbClr val="2B2A29"/>
                </a:solidFill>
                <a:latin typeface="Arial"/>
                <a:cs typeface="Arial"/>
              </a:rPr>
              <a:t>и</a:t>
            </a:r>
            <a:r>
              <a:rPr sz="850" b="1" spc="-35" dirty="0" smtClean="0">
                <a:solidFill>
                  <a:srgbClr val="2B2A29"/>
                </a:solidFill>
                <a:latin typeface="Arial"/>
                <a:cs typeface="Arial"/>
              </a:rPr>
              <a:t> </a:t>
            </a:r>
            <a:r>
              <a:rPr sz="850" b="1" spc="-80" dirty="0" smtClean="0">
                <a:solidFill>
                  <a:srgbClr val="2B2A29"/>
                </a:solidFill>
                <a:latin typeface="Arial"/>
                <a:cs typeface="Arial"/>
              </a:rPr>
              <a:t>т</a:t>
            </a:r>
            <a:r>
              <a:rPr sz="850" b="1" spc="-60" dirty="0" smtClean="0">
                <a:solidFill>
                  <a:srgbClr val="2B2A29"/>
                </a:solidFill>
                <a:latin typeface="Arial"/>
                <a:cs typeface="Arial"/>
              </a:rPr>
              <a:t>орг</a:t>
            </a:r>
            <a:r>
              <a:rPr sz="850" b="1" spc="-95" dirty="0" smtClean="0">
                <a:solidFill>
                  <a:srgbClr val="2B2A29"/>
                </a:solidFill>
                <a:latin typeface="Arial"/>
                <a:cs typeface="Arial"/>
              </a:rPr>
              <a:t>овыми</a:t>
            </a:r>
            <a:r>
              <a:rPr sz="850" b="1" spc="-25" dirty="0" smtClean="0">
                <a:solidFill>
                  <a:srgbClr val="2B2A29"/>
                </a:solidFill>
                <a:latin typeface="Arial"/>
                <a:cs typeface="Arial"/>
              </a:rPr>
              <a:t> </a:t>
            </a:r>
            <a:r>
              <a:rPr sz="850" b="1" spc="-70" dirty="0" smtClean="0">
                <a:solidFill>
                  <a:srgbClr val="2B2A29"/>
                </a:solidFill>
                <a:latin typeface="Arial"/>
                <a:cs typeface="Arial"/>
              </a:rPr>
              <a:t>поме</a:t>
            </a:r>
            <a:r>
              <a:rPr sz="850" b="1" spc="-35" dirty="0" smtClean="0">
                <a:solidFill>
                  <a:srgbClr val="2B2A29"/>
                </a:solidFill>
                <a:latin typeface="Arial"/>
                <a:cs typeface="Arial"/>
              </a:rPr>
              <a:t> </a:t>
            </a:r>
            <a:r>
              <a:rPr sz="850" b="1" spc="-70" dirty="0" smtClean="0">
                <a:solidFill>
                  <a:srgbClr val="2B2A29"/>
                </a:solidFill>
                <a:latin typeface="Arial"/>
                <a:cs typeface="Arial"/>
              </a:rPr>
              <a:t>щениями</a:t>
            </a:r>
            <a:endParaRPr sz="850" dirty="0">
              <a:latin typeface="Arial"/>
              <a:cs typeface="Arial"/>
            </a:endParaRPr>
          </a:p>
        </p:txBody>
      </p:sp>
      <p:sp>
        <p:nvSpPr>
          <p:cNvPr id="48" name="object 48"/>
          <p:cNvSpPr txBox="1"/>
          <p:nvPr/>
        </p:nvSpPr>
        <p:spPr>
          <a:xfrm>
            <a:off x="5151043" y="5001782"/>
            <a:ext cx="1308590" cy="464296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 marR="12700">
              <a:lnSpc>
                <a:spcPts val="980"/>
              </a:lnSpc>
              <a:buClr>
                <a:srgbClr val="2B2A29"/>
              </a:buClr>
              <a:buFont typeface="Arial"/>
              <a:buChar char="•"/>
              <a:tabLst>
                <a:tab pos="88900" algn="l"/>
              </a:tabLst>
            </a:pPr>
            <a:r>
              <a:rPr sz="850" b="1" spc="-70" dirty="0" smtClean="0">
                <a:solidFill>
                  <a:srgbClr val="2B2A29"/>
                </a:solidFill>
                <a:latin typeface="Arial"/>
                <a:cs typeface="Arial"/>
              </a:rPr>
              <a:t>Производственная</a:t>
            </a:r>
            <a:r>
              <a:rPr sz="850" b="1" spc="-35" dirty="0" smtClean="0">
                <a:solidFill>
                  <a:srgbClr val="2B2A29"/>
                </a:solidFill>
                <a:latin typeface="Arial"/>
                <a:cs typeface="Arial"/>
              </a:rPr>
              <a:t> </a:t>
            </a:r>
            <a:r>
              <a:rPr sz="850" b="1" spc="-60" dirty="0" smtClean="0">
                <a:solidFill>
                  <a:srgbClr val="2B2A29"/>
                </a:solidFill>
                <a:latin typeface="Arial"/>
                <a:cs typeface="Arial"/>
              </a:rPr>
              <a:t>дея</a:t>
            </a:r>
            <a:r>
              <a:rPr sz="850" b="1" spc="-70" dirty="0" smtClean="0">
                <a:solidFill>
                  <a:srgbClr val="2B2A29"/>
                </a:solidFill>
                <a:latin typeface="Arial"/>
                <a:cs typeface="Arial"/>
              </a:rPr>
              <a:t>т</a:t>
            </a:r>
            <a:r>
              <a:rPr sz="850" b="1" spc="-85" dirty="0" smtClean="0">
                <a:solidFill>
                  <a:srgbClr val="2B2A29"/>
                </a:solidFill>
                <a:latin typeface="Arial"/>
                <a:cs typeface="Arial"/>
              </a:rPr>
              <a:t>ельность</a:t>
            </a:r>
            <a:endParaRPr sz="850">
              <a:latin typeface="Arial"/>
              <a:cs typeface="Arial"/>
            </a:endParaRPr>
          </a:p>
          <a:p>
            <a:pPr marL="12700" marR="144145">
              <a:lnSpc>
                <a:spcPts val="980"/>
              </a:lnSpc>
              <a:buClr>
                <a:srgbClr val="2B2A29"/>
              </a:buClr>
              <a:buFont typeface="Arial"/>
              <a:buChar char="•"/>
              <a:tabLst>
                <a:tab pos="88900" algn="l"/>
              </a:tabLst>
            </a:pPr>
            <a:r>
              <a:rPr sz="850" b="1" spc="-85" dirty="0" smtClean="0">
                <a:solidFill>
                  <a:srgbClr val="2B2A29"/>
                </a:solidFill>
                <a:latin typeface="Arial"/>
                <a:cs typeface="Arial"/>
              </a:rPr>
              <a:t>Промышленные</a:t>
            </a:r>
            <a:r>
              <a:rPr sz="850" b="1" spc="-35" dirty="0" smtClean="0">
                <a:solidFill>
                  <a:srgbClr val="2B2A29"/>
                </a:solidFill>
                <a:latin typeface="Arial"/>
                <a:cs typeface="Arial"/>
              </a:rPr>
              <a:t> </a:t>
            </a:r>
            <a:r>
              <a:rPr sz="850" b="1" spc="-70" dirty="0" smtClean="0">
                <a:solidFill>
                  <a:srgbClr val="2B2A29"/>
                </a:solidFill>
                <a:latin typeface="Arial"/>
                <a:cs typeface="Arial"/>
              </a:rPr>
              <a:t>предприятия</a:t>
            </a:r>
            <a:endParaRPr sz="850">
              <a:latin typeface="Arial"/>
              <a:cs typeface="Arial"/>
            </a:endParaRPr>
          </a:p>
        </p:txBody>
      </p:sp>
      <p:sp>
        <p:nvSpPr>
          <p:cNvPr id="49" name="object 49"/>
          <p:cNvSpPr txBox="1"/>
          <p:nvPr/>
        </p:nvSpPr>
        <p:spPr>
          <a:xfrm>
            <a:off x="6624776" y="5001782"/>
            <a:ext cx="1342864" cy="464296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 marR="308610">
              <a:lnSpc>
                <a:spcPts val="980"/>
              </a:lnSpc>
            </a:pPr>
            <a:r>
              <a:rPr sz="850" b="1" spc="-80" dirty="0" err="1" smtClean="0">
                <a:solidFill>
                  <a:srgbClr val="2B2A29"/>
                </a:solidFill>
                <a:latin typeface="Arial"/>
                <a:cs typeface="Arial"/>
              </a:rPr>
              <a:t>Земельные</a:t>
            </a:r>
            <a:r>
              <a:rPr sz="850" b="1" spc="-35" dirty="0" smtClean="0">
                <a:solidFill>
                  <a:srgbClr val="2B2A29"/>
                </a:solidFill>
                <a:latin typeface="Arial"/>
                <a:cs typeface="Arial"/>
              </a:rPr>
              <a:t> </a:t>
            </a:r>
            <a:r>
              <a:rPr sz="850" b="1" spc="-55" dirty="0" err="1" smtClean="0">
                <a:solidFill>
                  <a:srgbClr val="2B2A29"/>
                </a:solidFill>
                <a:latin typeface="Arial"/>
                <a:cs typeface="Arial"/>
              </a:rPr>
              <a:t>участки</a:t>
            </a:r>
            <a:endParaRPr lang="en-US" sz="850" b="1" spc="-55" dirty="0" smtClean="0">
              <a:solidFill>
                <a:srgbClr val="2B2A29"/>
              </a:solidFill>
              <a:latin typeface="Arial"/>
              <a:cs typeface="Arial"/>
            </a:endParaRPr>
          </a:p>
          <a:p>
            <a:pPr marL="12700" marR="308610">
              <a:lnSpc>
                <a:spcPts val="980"/>
              </a:lnSpc>
            </a:pPr>
            <a:endParaRPr sz="850" dirty="0">
              <a:latin typeface="Arial"/>
              <a:cs typeface="Arial"/>
            </a:endParaRPr>
          </a:p>
          <a:p>
            <a:pPr marL="12700" marR="12700" indent="0">
              <a:lnSpc>
                <a:spcPts val="980"/>
              </a:lnSpc>
            </a:pPr>
            <a:r>
              <a:rPr sz="850" b="1" spc="-90" dirty="0" smtClean="0">
                <a:solidFill>
                  <a:srgbClr val="2B2A29"/>
                </a:solidFill>
                <a:latin typeface="Arial"/>
                <a:cs typeface="Arial"/>
              </a:rPr>
              <a:t>с</a:t>
            </a:r>
            <a:r>
              <a:rPr sz="850" b="1" spc="-25" dirty="0" smtClean="0">
                <a:solidFill>
                  <a:srgbClr val="2B2A29"/>
                </a:solidFill>
                <a:latin typeface="Arial"/>
                <a:cs typeface="Arial"/>
              </a:rPr>
              <a:t> </a:t>
            </a:r>
            <a:r>
              <a:rPr sz="850" b="1" spc="-15" dirty="0" smtClean="0">
                <a:solidFill>
                  <a:srgbClr val="2B2A29"/>
                </a:solidFill>
                <a:latin typeface="Arial"/>
                <a:cs typeface="Arial"/>
              </a:rPr>
              <a:t>г</a:t>
            </a:r>
            <a:r>
              <a:rPr sz="850" b="1" spc="-80" dirty="0" smtClean="0">
                <a:solidFill>
                  <a:srgbClr val="2B2A29"/>
                </a:solidFill>
                <a:latin typeface="Arial"/>
                <a:cs typeface="Arial"/>
              </a:rPr>
              <a:t>о</a:t>
            </a:r>
            <a:r>
              <a:rPr sz="850" b="1" spc="-85" dirty="0" smtClean="0">
                <a:solidFill>
                  <a:srgbClr val="2B2A29"/>
                </a:solidFill>
                <a:latin typeface="Arial"/>
                <a:cs typeface="Arial"/>
              </a:rPr>
              <a:t>т</a:t>
            </a:r>
            <a:r>
              <a:rPr sz="850" b="1" spc="-80" dirty="0" smtClean="0">
                <a:solidFill>
                  <a:srgbClr val="2B2A29"/>
                </a:solidFill>
                <a:latin typeface="Arial"/>
                <a:cs typeface="Arial"/>
              </a:rPr>
              <a:t>овой</a:t>
            </a:r>
            <a:r>
              <a:rPr sz="850" b="1" spc="-40" dirty="0" smtClean="0">
                <a:solidFill>
                  <a:srgbClr val="2B2A29"/>
                </a:solidFill>
                <a:latin typeface="Arial"/>
                <a:cs typeface="Arial"/>
              </a:rPr>
              <a:t> </a:t>
            </a:r>
            <a:r>
              <a:rPr sz="850" b="1" spc="-75" dirty="0" smtClean="0">
                <a:solidFill>
                  <a:srgbClr val="2B2A29"/>
                </a:solidFill>
                <a:latin typeface="Arial"/>
                <a:cs typeface="Arial"/>
              </a:rPr>
              <a:t>инфраструктурой</a:t>
            </a:r>
            <a:endParaRPr sz="850" dirty="0">
              <a:latin typeface="Arial"/>
              <a:cs typeface="Arial"/>
            </a:endParaRPr>
          </a:p>
        </p:txBody>
      </p:sp>
      <p:sp>
        <p:nvSpPr>
          <p:cNvPr id="50" name="object 50"/>
          <p:cNvSpPr txBox="1"/>
          <p:nvPr/>
        </p:nvSpPr>
        <p:spPr>
          <a:xfrm>
            <a:off x="8098512" y="5001781"/>
            <a:ext cx="1184558" cy="1477462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 marR="165735" algn="just">
              <a:lnSpc>
                <a:spcPts val="980"/>
              </a:lnSpc>
              <a:buClr>
                <a:srgbClr val="2B2A29"/>
              </a:buClr>
              <a:buFont typeface="Arial"/>
              <a:buChar char="•"/>
              <a:tabLst>
                <a:tab pos="88900" algn="l"/>
              </a:tabLst>
            </a:pPr>
            <a:r>
              <a:rPr sz="850" b="1" spc="-65" dirty="0" smtClean="0">
                <a:solidFill>
                  <a:srgbClr val="2B2A29"/>
                </a:solidFill>
                <a:latin typeface="Arial"/>
                <a:cs typeface="Arial"/>
              </a:rPr>
              <a:t>Предприятие</a:t>
            </a:r>
            <a:r>
              <a:rPr sz="850" b="1" spc="-30" dirty="0" smtClean="0">
                <a:solidFill>
                  <a:srgbClr val="2B2A29"/>
                </a:solidFill>
                <a:latin typeface="Arial"/>
                <a:cs typeface="Arial"/>
              </a:rPr>
              <a:t> </a:t>
            </a:r>
            <a:r>
              <a:rPr sz="850" b="1" spc="-70" dirty="0" smtClean="0">
                <a:solidFill>
                  <a:srgbClr val="2B2A29"/>
                </a:solidFill>
                <a:latin typeface="Arial"/>
                <a:cs typeface="Arial"/>
              </a:rPr>
              <a:t>общественног</a:t>
            </a:r>
            <a:r>
              <a:rPr sz="850" b="1" spc="-85" dirty="0" smtClean="0">
                <a:solidFill>
                  <a:srgbClr val="2B2A29"/>
                </a:solidFill>
                <a:latin typeface="Arial"/>
                <a:cs typeface="Arial"/>
              </a:rPr>
              <a:t>о</a:t>
            </a:r>
            <a:r>
              <a:rPr sz="850" b="1" spc="-40" dirty="0" smtClean="0">
                <a:solidFill>
                  <a:srgbClr val="2B2A29"/>
                </a:solidFill>
                <a:latin typeface="Arial"/>
                <a:cs typeface="Arial"/>
              </a:rPr>
              <a:t> </a:t>
            </a:r>
            <a:r>
              <a:rPr sz="850" b="1" spc="-70" dirty="0" smtClean="0">
                <a:solidFill>
                  <a:srgbClr val="2B2A29"/>
                </a:solidFill>
                <a:latin typeface="Arial"/>
                <a:cs typeface="Arial"/>
              </a:rPr>
              <a:t>пи</a:t>
            </a:r>
            <a:r>
              <a:rPr sz="850" b="1" spc="-85" dirty="0" smtClean="0">
                <a:solidFill>
                  <a:srgbClr val="2B2A29"/>
                </a:solidFill>
                <a:latin typeface="Arial"/>
                <a:cs typeface="Arial"/>
              </a:rPr>
              <a:t>т</a:t>
            </a:r>
            <a:r>
              <a:rPr sz="850" b="1" spc="-55" dirty="0" smtClean="0">
                <a:solidFill>
                  <a:srgbClr val="2B2A29"/>
                </a:solidFill>
                <a:latin typeface="Arial"/>
                <a:cs typeface="Arial"/>
              </a:rPr>
              <a:t>ания</a:t>
            </a:r>
            <a:endParaRPr sz="850">
              <a:latin typeface="Arial"/>
              <a:cs typeface="Arial"/>
            </a:endParaRPr>
          </a:p>
          <a:p>
            <a:pPr marL="88900" indent="-76835">
              <a:lnSpc>
                <a:spcPts val="950"/>
              </a:lnSpc>
              <a:buClr>
                <a:srgbClr val="2B2A29"/>
              </a:buClr>
              <a:buFont typeface="Arial"/>
              <a:buChar char="•"/>
              <a:tabLst>
                <a:tab pos="88900" algn="l"/>
              </a:tabLst>
            </a:pPr>
            <a:r>
              <a:rPr sz="850" b="1" spc="-114" dirty="0" smtClean="0">
                <a:solidFill>
                  <a:srgbClr val="2B2A29"/>
                </a:solidFill>
                <a:latin typeface="Arial"/>
                <a:cs typeface="Arial"/>
              </a:rPr>
              <a:t>Г</a:t>
            </a:r>
            <a:r>
              <a:rPr sz="850" b="1" spc="-65" dirty="0" smtClean="0">
                <a:solidFill>
                  <a:srgbClr val="2B2A29"/>
                </a:solidFill>
                <a:latin typeface="Arial"/>
                <a:cs typeface="Arial"/>
              </a:rPr>
              <a:t>остиница</a:t>
            </a:r>
            <a:endParaRPr sz="850">
              <a:latin typeface="Arial"/>
              <a:cs typeface="Arial"/>
            </a:endParaRPr>
          </a:p>
          <a:p>
            <a:pPr marL="12700" marR="39370">
              <a:lnSpc>
                <a:spcPts val="980"/>
              </a:lnSpc>
              <a:spcBef>
                <a:spcPts val="25"/>
              </a:spcBef>
              <a:buClr>
                <a:srgbClr val="2B2A29"/>
              </a:buClr>
              <a:buFont typeface="Arial"/>
              <a:buChar char="•"/>
              <a:tabLst>
                <a:tab pos="88900" algn="l"/>
              </a:tabLst>
            </a:pPr>
            <a:r>
              <a:rPr sz="850" b="1" spc="-50" dirty="0" smtClean="0">
                <a:solidFill>
                  <a:srgbClr val="2B2A29"/>
                </a:solidFill>
                <a:latin typeface="Arial"/>
                <a:cs typeface="Arial"/>
              </a:rPr>
              <a:t>Конференц-зал,</a:t>
            </a:r>
            <a:r>
              <a:rPr sz="850" b="1" spc="-25" dirty="0" smtClean="0">
                <a:solidFill>
                  <a:srgbClr val="2B2A29"/>
                </a:solidFill>
                <a:latin typeface="Arial"/>
                <a:cs typeface="Arial"/>
              </a:rPr>
              <a:t> </a:t>
            </a:r>
            <a:r>
              <a:rPr sz="850" b="1" spc="-80" dirty="0" smtClean="0">
                <a:solidFill>
                  <a:srgbClr val="2B2A29"/>
                </a:solidFill>
                <a:latin typeface="Arial"/>
                <a:cs typeface="Arial"/>
              </a:rPr>
              <a:t>деловые</a:t>
            </a:r>
            <a:r>
              <a:rPr sz="850" b="1" spc="-25" dirty="0" smtClean="0">
                <a:solidFill>
                  <a:srgbClr val="2B2A29"/>
                </a:solidFill>
                <a:latin typeface="Arial"/>
                <a:cs typeface="Arial"/>
              </a:rPr>
              <a:t> </a:t>
            </a:r>
            <a:r>
              <a:rPr sz="850" b="1" spc="-85" dirty="0" smtClean="0">
                <a:solidFill>
                  <a:srgbClr val="2B2A29"/>
                </a:solidFill>
                <a:latin typeface="Arial"/>
                <a:cs typeface="Arial"/>
              </a:rPr>
              <a:t>зоны</a:t>
            </a:r>
            <a:endParaRPr sz="850">
              <a:latin typeface="Arial"/>
              <a:cs typeface="Arial"/>
            </a:endParaRPr>
          </a:p>
          <a:p>
            <a:pPr marL="88900" indent="-76835">
              <a:lnSpc>
                <a:spcPts val="950"/>
              </a:lnSpc>
              <a:buClr>
                <a:srgbClr val="2B2A29"/>
              </a:buClr>
              <a:buFont typeface="Arial"/>
              <a:buChar char="•"/>
              <a:tabLst>
                <a:tab pos="88900" algn="l"/>
              </a:tabLst>
            </a:pPr>
            <a:r>
              <a:rPr sz="850" b="1" spc="-60" dirty="0" smtClean="0">
                <a:solidFill>
                  <a:srgbClr val="2B2A29"/>
                </a:solidFill>
                <a:latin typeface="Arial"/>
                <a:cs typeface="Arial"/>
              </a:rPr>
              <a:t>АБК</a:t>
            </a:r>
            <a:endParaRPr sz="850">
              <a:latin typeface="Arial"/>
              <a:cs typeface="Arial"/>
            </a:endParaRPr>
          </a:p>
          <a:p>
            <a:pPr marL="88900" indent="-76835">
              <a:lnSpc>
                <a:spcPts val="980"/>
              </a:lnSpc>
              <a:buClr>
                <a:srgbClr val="2B2A29"/>
              </a:buClr>
              <a:buFont typeface="Arial"/>
              <a:buChar char="•"/>
              <a:tabLst>
                <a:tab pos="88900" algn="l"/>
              </a:tabLst>
            </a:pPr>
            <a:r>
              <a:rPr sz="850" b="1" spc="-100" dirty="0" smtClean="0">
                <a:solidFill>
                  <a:srgbClr val="2B2A29"/>
                </a:solidFill>
                <a:latin typeface="Arial"/>
                <a:cs typeface="Arial"/>
              </a:rPr>
              <a:t>Офисные</a:t>
            </a:r>
            <a:r>
              <a:rPr sz="850" b="1" spc="-25" dirty="0" smtClean="0">
                <a:solidFill>
                  <a:srgbClr val="2B2A29"/>
                </a:solidFill>
                <a:latin typeface="Arial"/>
                <a:cs typeface="Arial"/>
              </a:rPr>
              <a:t> </a:t>
            </a:r>
            <a:r>
              <a:rPr sz="850" b="1" spc="-50" dirty="0" smtClean="0">
                <a:solidFill>
                  <a:srgbClr val="2B2A29"/>
                </a:solidFill>
                <a:latin typeface="Arial"/>
                <a:cs typeface="Arial"/>
              </a:rPr>
              <a:t>здания</a:t>
            </a:r>
            <a:endParaRPr sz="850">
              <a:latin typeface="Arial"/>
              <a:cs typeface="Arial"/>
            </a:endParaRPr>
          </a:p>
          <a:p>
            <a:pPr marL="12700" marR="56515">
              <a:lnSpc>
                <a:spcPts val="980"/>
              </a:lnSpc>
              <a:spcBef>
                <a:spcPts val="25"/>
              </a:spcBef>
              <a:buClr>
                <a:srgbClr val="2B2A29"/>
              </a:buClr>
              <a:buFont typeface="Arial"/>
              <a:buChar char="•"/>
              <a:tabLst>
                <a:tab pos="88900" algn="l"/>
              </a:tabLst>
            </a:pPr>
            <a:r>
              <a:rPr sz="850" b="1" spc="-95" dirty="0" smtClean="0">
                <a:solidFill>
                  <a:srgbClr val="2B2A29"/>
                </a:solidFill>
                <a:latin typeface="Arial"/>
                <a:cs typeface="Arial"/>
              </a:rPr>
              <a:t>У</a:t>
            </a:r>
            <a:r>
              <a:rPr sz="850" b="1" spc="-70" dirty="0" smtClean="0">
                <a:solidFill>
                  <a:srgbClr val="2B2A29"/>
                </a:solidFill>
                <a:latin typeface="Arial"/>
                <a:cs typeface="Arial"/>
              </a:rPr>
              <a:t>правление</a:t>
            </a:r>
            <a:r>
              <a:rPr sz="850" b="1" spc="-35" dirty="0" smtClean="0">
                <a:solidFill>
                  <a:srgbClr val="2B2A29"/>
                </a:solidFill>
                <a:latin typeface="Arial"/>
                <a:cs typeface="Arial"/>
              </a:rPr>
              <a:t> </a:t>
            </a:r>
            <a:r>
              <a:rPr sz="850" b="1" spc="-60" dirty="0" smtClean="0">
                <a:solidFill>
                  <a:srgbClr val="2B2A29"/>
                </a:solidFill>
                <a:latin typeface="Arial"/>
                <a:cs typeface="Arial"/>
              </a:rPr>
              <a:t>Инду</a:t>
            </a:r>
            <a:r>
              <a:rPr sz="850" b="1" spc="-70" dirty="0" smtClean="0">
                <a:solidFill>
                  <a:srgbClr val="2B2A29"/>
                </a:solidFill>
                <a:latin typeface="Arial"/>
                <a:cs typeface="Arial"/>
              </a:rPr>
              <a:t>стриальног</a:t>
            </a:r>
            <a:r>
              <a:rPr sz="850" b="1" spc="-85" dirty="0" smtClean="0">
                <a:solidFill>
                  <a:srgbClr val="2B2A29"/>
                </a:solidFill>
                <a:latin typeface="Arial"/>
                <a:cs typeface="Arial"/>
              </a:rPr>
              <a:t>о</a:t>
            </a:r>
            <a:r>
              <a:rPr sz="850" b="1" spc="-40" dirty="0" smtClean="0">
                <a:solidFill>
                  <a:srgbClr val="2B2A29"/>
                </a:solidFill>
                <a:latin typeface="Arial"/>
                <a:cs typeface="Arial"/>
              </a:rPr>
              <a:t> </a:t>
            </a:r>
            <a:r>
              <a:rPr sz="850" b="1" spc="-35" dirty="0" smtClean="0">
                <a:solidFill>
                  <a:srgbClr val="2B2A29"/>
                </a:solidFill>
                <a:latin typeface="Arial"/>
                <a:cs typeface="Arial"/>
              </a:rPr>
              <a:t>парка</a:t>
            </a:r>
            <a:endParaRPr sz="850">
              <a:latin typeface="Arial"/>
              <a:cs typeface="Arial"/>
            </a:endParaRPr>
          </a:p>
          <a:p>
            <a:pPr marL="12700" marR="156845">
              <a:lnSpc>
                <a:spcPts val="980"/>
              </a:lnSpc>
              <a:buClr>
                <a:srgbClr val="2B2A29"/>
              </a:buClr>
              <a:buFont typeface="Arial"/>
              <a:buChar char="•"/>
              <a:tabLst>
                <a:tab pos="88900" algn="l"/>
              </a:tabLst>
            </a:pPr>
            <a:r>
              <a:rPr sz="850" b="1" spc="-60" dirty="0" smtClean="0">
                <a:solidFill>
                  <a:srgbClr val="2B2A29"/>
                </a:solidFill>
                <a:latin typeface="Arial"/>
                <a:cs typeface="Arial"/>
              </a:rPr>
              <a:t>Медицинский</a:t>
            </a:r>
            <a:r>
              <a:rPr sz="850" b="1" spc="-30" dirty="0" smtClean="0">
                <a:solidFill>
                  <a:srgbClr val="2B2A29"/>
                </a:solidFill>
                <a:latin typeface="Arial"/>
                <a:cs typeface="Arial"/>
              </a:rPr>
              <a:t> </a:t>
            </a:r>
            <a:r>
              <a:rPr sz="850" b="1" spc="-50" dirty="0" smtClean="0">
                <a:solidFill>
                  <a:srgbClr val="2B2A29"/>
                </a:solidFill>
                <a:latin typeface="Arial"/>
                <a:cs typeface="Arial"/>
              </a:rPr>
              <a:t>пункт</a:t>
            </a:r>
            <a:endParaRPr sz="85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4170594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51947" y="668909"/>
            <a:ext cx="3755138" cy="1959954"/>
          </a:xfrm>
          <a:prstGeom prst="rect">
            <a:avLst/>
          </a:prstGeom>
          <a:solidFill>
            <a:schemeClr val="bg1">
              <a:lumMod val="95000"/>
            </a:schemeClr>
          </a:solidFill>
          <a:extLst/>
        </p:spPr>
      </p:pic>
      <p:sp>
        <p:nvSpPr>
          <p:cNvPr id="1025" name="TextBox 1024"/>
          <p:cNvSpPr txBox="1"/>
          <p:nvPr/>
        </p:nvSpPr>
        <p:spPr>
          <a:xfrm>
            <a:off x="1049447" y="2724544"/>
            <a:ext cx="9882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b="1" dirty="0" smtClean="0">
                <a:solidFill>
                  <a:prstClr val="black"/>
                </a:solidFill>
              </a:rPr>
              <a:t>Республика </a:t>
            </a:r>
          </a:p>
          <a:p>
            <a:r>
              <a:rPr lang="ru-RU" sz="1200" b="1" dirty="0" smtClean="0">
                <a:solidFill>
                  <a:prstClr val="black"/>
                </a:solidFill>
              </a:rPr>
              <a:t>Татарстан</a:t>
            </a:r>
            <a:endParaRPr lang="ru-RU" sz="1200" b="1" dirty="0">
              <a:solidFill>
                <a:prstClr val="black"/>
              </a:solidFill>
            </a:endParaRPr>
          </a:p>
        </p:txBody>
      </p:sp>
      <p:sp>
        <p:nvSpPr>
          <p:cNvPr id="31" name="Скругленная прямоугольная выноска 30"/>
          <p:cNvSpPr/>
          <p:nvPr/>
        </p:nvSpPr>
        <p:spPr bwMode="auto">
          <a:xfrm>
            <a:off x="951946" y="2613935"/>
            <a:ext cx="3499932" cy="1894983"/>
          </a:xfrm>
          <a:prstGeom prst="wedgeRoundRectCallout">
            <a:avLst>
              <a:gd name="adj1" fmla="val -28718"/>
              <a:gd name="adj2" fmla="val -76271"/>
              <a:gd name="adj3" fmla="val 16667"/>
            </a:avLst>
          </a:prstGeom>
          <a:solidFill>
            <a:schemeClr val="bg1">
              <a:alpha val="60000"/>
            </a:schemeClr>
          </a:solidFill>
          <a:ln w="19050" cap="flat" cmpd="sng" algn="ctr">
            <a:solidFill>
              <a:schemeClr val="accent1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endParaRPr lang="ru-RU" dirty="0">
              <a:solidFill>
                <a:prstClr val="black"/>
              </a:solidFill>
              <a:latin typeface="Arial" charset="0"/>
            </a:endParaRPr>
          </a:p>
        </p:txBody>
      </p:sp>
      <p:grpSp>
        <p:nvGrpSpPr>
          <p:cNvPr id="5" name="Группа 46"/>
          <p:cNvGrpSpPr/>
          <p:nvPr/>
        </p:nvGrpSpPr>
        <p:grpSpPr>
          <a:xfrm>
            <a:off x="1323837" y="2704970"/>
            <a:ext cx="2866919" cy="1788282"/>
            <a:chOff x="5597733" y="4143380"/>
            <a:chExt cx="2912543" cy="1928826"/>
          </a:xfrm>
        </p:grpSpPr>
        <p:pic>
          <p:nvPicPr>
            <p:cNvPr id="42" name="Picture 4" descr="C:\Users\gainullin\Documents\КЭР\Презентация\maps\tatarstan_ker.pn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0" b="98547" l="0" r="99696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97733" y="4143380"/>
              <a:ext cx="2912543" cy="1928826"/>
            </a:xfrm>
            <a:prstGeom prst="rect">
              <a:avLst/>
            </a:prstGeom>
            <a:noFill/>
            <a:effectLst>
              <a:outerShdw blurRad="50800" dist="38100" dir="2700000" algn="tl" rotWithShape="0">
                <a:prstClr val="black">
                  <a:alpha val="23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6" name="Овал 35"/>
            <p:cNvSpPr/>
            <p:nvPr/>
          </p:nvSpPr>
          <p:spPr bwMode="auto">
            <a:xfrm>
              <a:off x="7643264" y="4803068"/>
              <a:ext cx="72008" cy="72008"/>
            </a:xfrm>
            <a:prstGeom prst="ellipse">
              <a:avLst/>
            </a:prstGeom>
            <a:ln>
              <a:headEnd type="none" w="med" len="med"/>
              <a:tailEnd type="none" w="med" len="med"/>
            </a:ln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ru-RU" dirty="0">
                <a:solidFill>
                  <a:prstClr val="black"/>
                </a:solidFill>
                <a:latin typeface="Arial" charset="0"/>
              </a:endParaRPr>
            </a:p>
          </p:txBody>
        </p:sp>
        <p:sp>
          <p:nvSpPr>
            <p:cNvPr id="1029" name="TextBox 1028"/>
            <p:cNvSpPr txBox="1"/>
            <p:nvPr/>
          </p:nvSpPr>
          <p:spPr>
            <a:xfrm>
              <a:off x="7292041" y="4885459"/>
              <a:ext cx="653597" cy="36516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ru-RU" sz="16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40" name="Скругленная прямоугольная выноска 39"/>
          <p:cNvSpPr/>
          <p:nvPr/>
        </p:nvSpPr>
        <p:spPr bwMode="auto">
          <a:xfrm flipH="1">
            <a:off x="5215591" y="2248781"/>
            <a:ext cx="3939439" cy="2269140"/>
          </a:xfrm>
          <a:prstGeom prst="wedgeRoundRectCallout">
            <a:avLst>
              <a:gd name="adj1" fmla="val 93956"/>
              <a:gd name="adj2" fmla="val -2530"/>
              <a:gd name="adj3" fmla="val 16667"/>
            </a:avLst>
          </a:prstGeom>
          <a:solidFill>
            <a:schemeClr val="bg1">
              <a:alpha val="60000"/>
            </a:schemeClr>
          </a:solidFill>
          <a:ln w="19050" cap="flat" cmpd="sng" algn="ctr">
            <a:solidFill>
              <a:schemeClr val="accent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endParaRPr lang="ru-RU" dirty="0">
              <a:solidFill>
                <a:prstClr val="black"/>
              </a:solidFill>
              <a:latin typeface="Arial" charset="0"/>
            </a:endParaRPr>
          </a:p>
        </p:txBody>
      </p:sp>
      <p:grpSp>
        <p:nvGrpSpPr>
          <p:cNvPr id="9" name="Группа 8"/>
          <p:cNvGrpSpPr/>
          <p:nvPr/>
        </p:nvGrpSpPr>
        <p:grpSpPr>
          <a:xfrm>
            <a:off x="5586056" y="2314911"/>
            <a:ext cx="3772545" cy="2110288"/>
            <a:chOff x="4499992" y="1825738"/>
            <a:chExt cx="4941241" cy="2922804"/>
          </a:xfrm>
        </p:grpSpPr>
        <p:pic>
          <p:nvPicPr>
            <p:cNvPr id="73" name="Picture 2" descr="C:\Users\gainullin\Documents\КЭР\Презентация\maps\КАРТА.png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99992" y="1825738"/>
              <a:ext cx="2983201" cy="2922804"/>
            </a:xfrm>
            <a:prstGeom prst="rect">
              <a:avLst/>
            </a:prstGeom>
            <a:noFill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1" name="TextBox 60"/>
            <p:cNvSpPr txBox="1"/>
            <p:nvPr/>
          </p:nvSpPr>
          <p:spPr>
            <a:xfrm>
              <a:off x="6680752" y="2797475"/>
              <a:ext cx="2760481" cy="358784"/>
            </a:xfrm>
            <a:prstGeom prst="rect">
              <a:avLst/>
            </a:prstGeom>
            <a:noFill/>
            <a:effectLst>
              <a:glow rad="114300">
                <a:schemeClr val="bg1">
                  <a:alpha val="60000"/>
                </a:schemeClr>
              </a:glow>
              <a:softEdge rad="12700"/>
            </a:effectLst>
          </p:spPr>
          <p:txBody>
            <a:bodyPr wrap="square" rtlCol="0">
              <a:spAutoFit/>
            </a:bodyPr>
            <a:lstStyle/>
            <a:p>
              <a:pPr>
                <a:lnSpc>
                  <a:spcPts val="1300"/>
                </a:lnSpc>
              </a:pPr>
              <a:r>
                <a:rPr lang="ru-RU" sz="1400" b="1" i="1" dirty="0" smtClean="0">
                  <a:effectLst>
                    <a:glow rad="101600">
                      <a:schemeClr val="bg1">
                        <a:alpha val="60000"/>
                      </a:schemeClr>
                    </a:glow>
                  </a:effectLst>
                  <a:latin typeface="Calibri" pitchFamily="34" charset="0"/>
                  <a:cs typeface="Calibri" pitchFamily="34" charset="0"/>
                </a:rPr>
                <a:t>г. Набережные Челны</a:t>
              </a:r>
              <a:endParaRPr lang="ru-RU" sz="1400" b="1" i="1" dirty="0"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65" name="Овал 64"/>
            <p:cNvSpPr/>
            <p:nvPr/>
          </p:nvSpPr>
          <p:spPr>
            <a:xfrm>
              <a:off x="6594679" y="2870406"/>
              <a:ext cx="170129" cy="162103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600"/>
            </a:p>
          </p:txBody>
        </p:sp>
      </p:grpSp>
      <p:sp>
        <p:nvSpPr>
          <p:cNvPr id="2" name="TextBox 1"/>
          <p:cNvSpPr txBox="1"/>
          <p:nvPr/>
        </p:nvSpPr>
        <p:spPr>
          <a:xfrm>
            <a:off x="1764284" y="4800600"/>
            <a:ext cx="6540529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ь"/>
            </a:pPr>
            <a:r>
              <a:rPr lang="ru-RU" sz="14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Федеральная </a:t>
            </a:r>
            <a:r>
              <a:rPr lang="ru-RU" sz="14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трасса М7 «Волга</a:t>
            </a:r>
            <a:r>
              <a:rPr lang="ru-RU" sz="14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»</a:t>
            </a:r>
          </a:p>
          <a:p>
            <a:pPr>
              <a:buFont typeface="Wingdings" pitchFamily="2" charset="2"/>
              <a:buChar char="ь"/>
            </a:pPr>
            <a:r>
              <a:rPr lang="ru-RU" sz="14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ru-RU" sz="14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Развитая сеть региональных дорог</a:t>
            </a:r>
          </a:p>
          <a:p>
            <a:pPr>
              <a:buFont typeface="Wingdings" pitchFamily="2" charset="2"/>
              <a:buChar char="ь"/>
            </a:pPr>
            <a:r>
              <a:rPr lang="ru-RU" sz="14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Место слияния крупнейших рек Европы: Волги и </a:t>
            </a:r>
            <a:r>
              <a:rPr lang="ru-RU" sz="14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Камы</a:t>
            </a:r>
          </a:p>
          <a:p>
            <a:pPr lvl="0">
              <a:buFont typeface="Wingdings" pitchFamily="2" charset="2"/>
              <a:buChar char="ь"/>
            </a:pPr>
            <a:r>
              <a:rPr lang="ru-RU" sz="14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ru-RU" sz="14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Международный аэропорт «</a:t>
            </a:r>
            <a:r>
              <a:rPr lang="ru-RU" sz="14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Бегишево</a:t>
            </a:r>
            <a:r>
              <a:rPr lang="ru-RU" sz="14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»</a:t>
            </a:r>
          </a:p>
          <a:p>
            <a:pPr>
              <a:buFont typeface="Wingdings" pitchFamily="2" charset="2"/>
              <a:buChar char="ь"/>
            </a:pPr>
            <a:r>
              <a:rPr lang="ru-RU" sz="14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Железнодорожные магистрали</a:t>
            </a:r>
          </a:p>
          <a:p>
            <a:pPr>
              <a:buFont typeface="Wingdings" pitchFamily="2" charset="2"/>
              <a:buChar char="ь"/>
            </a:pPr>
            <a:r>
              <a:rPr lang="ru-RU" sz="14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ru-RU" sz="14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Развитая </a:t>
            </a:r>
            <a:r>
              <a:rPr lang="ru-RU" sz="14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ru-RU" sz="14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промышленная  структура</a:t>
            </a:r>
            <a:r>
              <a:rPr lang="ru-RU" sz="12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endParaRPr lang="ru-RU" sz="12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944638" y="265154"/>
            <a:ext cx="75600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ru-RU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Экономико-географическое положение</a:t>
            </a:r>
            <a:r>
              <a:rPr lang="ru-RU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. Республика Татарстан</a:t>
            </a:r>
            <a:endParaRPr lang="ru-RU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29" name="Picture 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40" y="82159"/>
            <a:ext cx="1791214" cy="5523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82133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/>
          <p:cNvSpPr/>
          <p:nvPr/>
        </p:nvSpPr>
        <p:spPr>
          <a:xfrm>
            <a:off x="2048782" y="400028"/>
            <a:ext cx="7584737" cy="10464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6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Arial" pitchFamily="34" charset="0"/>
              </a:rPr>
              <a:t>Набережные </a:t>
            </a:r>
            <a:r>
              <a:rPr lang="ru-RU" sz="16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Arial" pitchFamily="34" charset="0"/>
              </a:rPr>
              <a:t>Челны </a:t>
            </a:r>
            <a:r>
              <a:rPr lang="ru-RU" sz="160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Arial" pitchFamily="34" charset="0"/>
              </a:rPr>
              <a:t>– второй </a:t>
            </a:r>
            <a:r>
              <a:rPr lang="ru-RU" sz="16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Arial" pitchFamily="34" charset="0"/>
              </a:rPr>
              <a:t>по величине </a:t>
            </a:r>
            <a:r>
              <a:rPr lang="ru-RU" sz="160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Arial" pitchFamily="34" charset="0"/>
              </a:rPr>
              <a:t>населения город </a:t>
            </a:r>
            <a:r>
              <a:rPr lang="ru-RU" sz="16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Arial" pitchFamily="34" charset="0"/>
              </a:rPr>
              <a:t>Республики Татарстан.</a:t>
            </a:r>
          </a:p>
          <a:p>
            <a:pPr algn="just"/>
            <a:r>
              <a:rPr lang="ru-RU" sz="16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Arial" pitchFamily="34" charset="0"/>
              </a:rPr>
              <a:t>Вместе </a:t>
            </a:r>
            <a:r>
              <a:rPr lang="ru-RU" sz="160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Arial" pitchFamily="34" charset="0"/>
              </a:rPr>
              <a:t>с расположенными </a:t>
            </a:r>
            <a:r>
              <a:rPr lang="ru-RU" sz="16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Arial" pitchFamily="34" charset="0"/>
              </a:rPr>
              <a:t>рядом Нижнекамском</a:t>
            </a:r>
            <a:r>
              <a:rPr lang="ru-RU" sz="160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Arial" pitchFamily="34" charset="0"/>
              </a:rPr>
              <a:t>, Елабугой, </a:t>
            </a:r>
            <a:r>
              <a:rPr lang="ru-RU" sz="16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Arial" pitchFamily="34" charset="0"/>
              </a:rPr>
              <a:t>Заинском</a:t>
            </a:r>
            <a:r>
              <a:rPr lang="en-US" sz="16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Arial" pitchFamily="34" charset="0"/>
              </a:rPr>
              <a:t> </a:t>
            </a:r>
            <a:r>
              <a:rPr lang="ru-RU" sz="16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Arial" pitchFamily="34" charset="0"/>
              </a:rPr>
              <a:t>город </a:t>
            </a:r>
            <a:r>
              <a:rPr lang="ru-RU" sz="160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Arial" pitchFamily="34" charset="0"/>
              </a:rPr>
              <a:t>образует </a:t>
            </a:r>
            <a:r>
              <a:rPr lang="ru-RU" sz="16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Arial" pitchFamily="34" charset="0"/>
              </a:rPr>
              <a:t>Камскую агломерацию.</a:t>
            </a:r>
          </a:p>
          <a:p>
            <a:endParaRPr lang="ru-RU" sz="1400" b="1" dirty="0">
              <a:solidFill>
                <a:schemeClr val="accent3"/>
              </a:solidFill>
              <a:latin typeface="Century Gothic" pitchFamily="34" charset="0"/>
            </a:endParaRPr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471" y="1340768"/>
            <a:ext cx="9439049" cy="4320481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116463" y="5853413"/>
            <a:ext cx="96730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ru-RU" sz="12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Численность населения города – 513 тыс. </a:t>
            </a:r>
            <a:r>
              <a:rPr lang="ru-RU" sz="12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человек</a:t>
            </a:r>
            <a:endParaRPr lang="ru-RU" sz="1200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lvl="0"/>
            <a:r>
              <a:rPr lang="ru-RU" sz="12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Численность населения агломерации городов – более </a:t>
            </a:r>
            <a:r>
              <a:rPr lang="ru-RU" sz="1200" b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1 млн</a:t>
            </a:r>
            <a:r>
              <a:rPr lang="ru-RU" sz="1200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. </a:t>
            </a:r>
            <a:r>
              <a:rPr lang="ru-RU" sz="12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Человек</a:t>
            </a:r>
            <a:r>
              <a:rPr lang="ru-RU" sz="12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ru-RU" sz="12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.Набережные </a:t>
            </a:r>
            <a:r>
              <a:rPr lang="ru-RU" sz="12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Челны – крупный промышленный центр </a:t>
            </a:r>
            <a:r>
              <a:rPr lang="ru-RU" sz="12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республики,</a:t>
            </a:r>
            <a:r>
              <a:rPr lang="en-US" sz="12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ru-RU" sz="12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градообразующее </a:t>
            </a:r>
            <a:r>
              <a:rPr lang="ru-RU" sz="12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предприятие – </a:t>
            </a:r>
            <a:r>
              <a:rPr lang="ru-RU" sz="12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Камский</a:t>
            </a:r>
            <a:r>
              <a:rPr lang="en-US" sz="12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 </a:t>
            </a:r>
            <a:r>
              <a:rPr lang="ru-RU" sz="12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автомобильный </a:t>
            </a:r>
            <a:r>
              <a:rPr lang="ru-RU" sz="12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завод (КАМАЗ)</a:t>
            </a: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472" y="133784"/>
            <a:ext cx="1854311" cy="5717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543400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699853" y="378851"/>
            <a:ext cx="1901454" cy="45934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032060" y="395053"/>
            <a:ext cx="318060" cy="302412"/>
          </a:xfrm>
          <a:custGeom>
            <a:avLst/>
            <a:gdLst/>
            <a:ahLst/>
            <a:cxnLst/>
            <a:rect l="l" t="t" r="r" b="b"/>
            <a:pathLst>
              <a:path w="242623" h="333773">
                <a:moveTo>
                  <a:pt x="17114" y="0"/>
                </a:moveTo>
                <a:lnTo>
                  <a:pt x="0" y="14514"/>
                </a:lnTo>
                <a:lnTo>
                  <a:pt x="52696" y="62476"/>
                </a:lnTo>
                <a:lnTo>
                  <a:pt x="59497" y="68807"/>
                </a:lnTo>
                <a:lnTo>
                  <a:pt x="66189" y="75304"/>
                </a:lnTo>
                <a:lnTo>
                  <a:pt x="66433" y="80889"/>
                </a:lnTo>
                <a:lnTo>
                  <a:pt x="66526" y="331367"/>
                </a:lnTo>
                <a:lnTo>
                  <a:pt x="90133" y="333773"/>
                </a:lnTo>
                <a:lnTo>
                  <a:pt x="90512" y="287660"/>
                </a:lnTo>
                <a:lnTo>
                  <a:pt x="126861" y="264411"/>
                </a:lnTo>
                <a:lnTo>
                  <a:pt x="150823" y="264205"/>
                </a:lnTo>
                <a:lnTo>
                  <a:pt x="162710" y="263200"/>
                </a:lnTo>
                <a:lnTo>
                  <a:pt x="198957" y="249129"/>
                </a:lnTo>
                <a:lnTo>
                  <a:pt x="228741" y="219638"/>
                </a:lnTo>
                <a:lnTo>
                  <a:pt x="242623" y="176225"/>
                </a:lnTo>
                <a:lnTo>
                  <a:pt x="241126" y="158008"/>
                </a:lnTo>
                <a:lnTo>
                  <a:pt x="221039" y="115081"/>
                </a:lnTo>
                <a:lnTo>
                  <a:pt x="188517" y="89135"/>
                </a:lnTo>
                <a:lnTo>
                  <a:pt x="157715" y="79405"/>
                </a:lnTo>
                <a:lnTo>
                  <a:pt x="145829" y="79405"/>
                </a:lnTo>
                <a:lnTo>
                  <a:pt x="138737" y="79142"/>
                </a:lnTo>
                <a:lnTo>
                  <a:pt x="28479" y="10289"/>
                </a:lnTo>
                <a:lnTo>
                  <a:pt x="22386" y="4848"/>
                </a:lnTo>
                <a:lnTo>
                  <a:pt x="17114" y="0"/>
                </a:lnTo>
                <a:close/>
              </a:path>
              <a:path w="242623" h="333773">
                <a:moveTo>
                  <a:pt x="157652" y="79394"/>
                </a:moveTo>
                <a:lnTo>
                  <a:pt x="145829" y="79405"/>
                </a:lnTo>
                <a:lnTo>
                  <a:pt x="157715" y="79405"/>
                </a:lnTo>
                <a:close/>
              </a:path>
            </a:pathLst>
          </a:custGeom>
          <a:solidFill>
            <a:srgbClr val="233B77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736748" y="335042"/>
            <a:ext cx="251898" cy="503157"/>
          </a:xfrm>
          <a:custGeom>
            <a:avLst/>
            <a:gdLst/>
            <a:ahLst/>
            <a:cxnLst/>
            <a:rect l="l" t="t" r="r" b="b"/>
            <a:pathLst>
              <a:path w="192153" h="498927">
                <a:moveTo>
                  <a:pt x="192153" y="0"/>
                </a:moveTo>
                <a:lnTo>
                  <a:pt x="4999" y="7"/>
                </a:lnTo>
                <a:lnTo>
                  <a:pt x="0" y="4255"/>
                </a:lnTo>
                <a:lnTo>
                  <a:pt x="53" y="414599"/>
                </a:lnTo>
                <a:lnTo>
                  <a:pt x="0" y="494682"/>
                </a:lnTo>
                <a:lnTo>
                  <a:pt x="4999" y="498927"/>
                </a:lnTo>
                <a:lnTo>
                  <a:pt x="187030" y="498927"/>
                </a:lnTo>
                <a:lnTo>
                  <a:pt x="192031" y="494682"/>
                </a:lnTo>
                <a:lnTo>
                  <a:pt x="192153" y="0"/>
                </a:lnTo>
                <a:close/>
              </a:path>
              <a:path w="192153" h="498927">
                <a:moveTo>
                  <a:pt x="32" y="413753"/>
                </a:moveTo>
                <a:lnTo>
                  <a:pt x="31" y="414599"/>
                </a:lnTo>
                <a:lnTo>
                  <a:pt x="32" y="413753"/>
                </a:lnTo>
                <a:close/>
              </a:path>
            </a:pathLst>
          </a:custGeom>
          <a:solidFill>
            <a:srgbClr val="233B77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817043" y="395358"/>
            <a:ext cx="137285" cy="330843"/>
          </a:xfrm>
          <a:custGeom>
            <a:avLst/>
            <a:gdLst/>
            <a:ahLst/>
            <a:cxnLst/>
            <a:rect l="l" t="t" r="r" b="b"/>
            <a:pathLst>
              <a:path w="104724" h="365153">
                <a:moveTo>
                  <a:pt x="1621" y="0"/>
                </a:moveTo>
                <a:lnTo>
                  <a:pt x="137" y="2990"/>
                </a:lnTo>
                <a:lnTo>
                  <a:pt x="61" y="286526"/>
                </a:lnTo>
                <a:lnTo>
                  <a:pt x="0" y="360908"/>
                </a:lnTo>
                <a:lnTo>
                  <a:pt x="4999" y="365153"/>
                </a:lnTo>
                <a:lnTo>
                  <a:pt x="99532" y="365153"/>
                </a:lnTo>
                <a:lnTo>
                  <a:pt x="104528" y="360908"/>
                </a:lnTo>
                <a:lnTo>
                  <a:pt x="104724" y="90026"/>
                </a:lnTo>
                <a:lnTo>
                  <a:pt x="104423" y="87014"/>
                </a:lnTo>
                <a:lnTo>
                  <a:pt x="36774" y="21335"/>
                </a:lnTo>
                <a:lnTo>
                  <a:pt x="6889" y="251"/>
                </a:lnTo>
                <a:lnTo>
                  <a:pt x="1621" y="0"/>
                </a:lnTo>
                <a:close/>
              </a:path>
              <a:path w="104724" h="365153">
                <a:moveTo>
                  <a:pt x="26" y="283049"/>
                </a:moveTo>
                <a:lnTo>
                  <a:pt x="24" y="286526"/>
                </a:lnTo>
                <a:lnTo>
                  <a:pt x="26" y="283049"/>
                </a:lnTo>
                <a:close/>
              </a:path>
            </a:pathLst>
          </a:custGeom>
          <a:solidFill>
            <a:srgbClr val="EF7F1A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988647" y="335049"/>
            <a:ext cx="547884" cy="503151"/>
          </a:xfrm>
          <a:custGeom>
            <a:avLst/>
            <a:gdLst/>
            <a:ahLst/>
            <a:cxnLst/>
            <a:rect l="l" t="t" r="r" b="b"/>
            <a:pathLst>
              <a:path w="417937" h="498919">
                <a:moveTo>
                  <a:pt x="123184" y="400276"/>
                </a:moveTo>
                <a:lnTo>
                  <a:pt x="99591" y="403256"/>
                </a:lnTo>
                <a:lnTo>
                  <a:pt x="99563" y="414726"/>
                </a:lnTo>
                <a:lnTo>
                  <a:pt x="99514" y="494675"/>
                </a:lnTo>
                <a:lnTo>
                  <a:pt x="104515" y="498919"/>
                </a:lnTo>
                <a:lnTo>
                  <a:pt x="412937" y="498919"/>
                </a:lnTo>
                <a:lnTo>
                  <a:pt x="417937" y="494675"/>
                </a:lnTo>
                <a:lnTo>
                  <a:pt x="417937" y="430457"/>
                </a:lnTo>
                <a:lnTo>
                  <a:pt x="160693" y="430457"/>
                </a:lnTo>
                <a:lnTo>
                  <a:pt x="136674" y="429147"/>
                </a:lnTo>
                <a:lnTo>
                  <a:pt x="125879" y="422352"/>
                </a:lnTo>
                <a:lnTo>
                  <a:pt x="123173" y="408301"/>
                </a:lnTo>
                <a:lnTo>
                  <a:pt x="123184" y="400276"/>
                </a:lnTo>
                <a:close/>
              </a:path>
              <a:path w="417937" h="498919">
                <a:moveTo>
                  <a:pt x="417937" y="48298"/>
                </a:moveTo>
                <a:lnTo>
                  <a:pt x="55910" y="48298"/>
                </a:lnTo>
                <a:lnTo>
                  <a:pt x="195912" y="48498"/>
                </a:lnTo>
                <a:lnTo>
                  <a:pt x="210625" y="49003"/>
                </a:lnTo>
                <a:lnTo>
                  <a:pt x="253165" y="57799"/>
                </a:lnTo>
                <a:lnTo>
                  <a:pt x="292111" y="76343"/>
                </a:lnTo>
                <a:lnTo>
                  <a:pt x="325929" y="103124"/>
                </a:lnTo>
                <a:lnTo>
                  <a:pt x="353084" y="136632"/>
                </a:lnTo>
                <a:lnTo>
                  <a:pt x="372039" y="175356"/>
                </a:lnTo>
                <a:lnTo>
                  <a:pt x="381260" y="217785"/>
                </a:lnTo>
                <a:lnTo>
                  <a:pt x="381905" y="232491"/>
                </a:lnTo>
                <a:lnTo>
                  <a:pt x="381298" y="249613"/>
                </a:lnTo>
                <a:lnTo>
                  <a:pt x="372173" y="298540"/>
                </a:lnTo>
                <a:lnTo>
                  <a:pt x="352056" y="342386"/>
                </a:lnTo>
                <a:lnTo>
                  <a:pt x="320898" y="379326"/>
                </a:lnTo>
                <a:lnTo>
                  <a:pt x="278651" y="407534"/>
                </a:lnTo>
                <a:lnTo>
                  <a:pt x="225265" y="425186"/>
                </a:lnTo>
                <a:lnTo>
                  <a:pt x="183463" y="430189"/>
                </a:lnTo>
                <a:lnTo>
                  <a:pt x="160693" y="430457"/>
                </a:lnTo>
                <a:lnTo>
                  <a:pt x="417937" y="430457"/>
                </a:lnTo>
                <a:lnTo>
                  <a:pt x="417937" y="48298"/>
                </a:lnTo>
                <a:close/>
              </a:path>
              <a:path w="417937" h="498919">
                <a:moveTo>
                  <a:pt x="99542" y="413777"/>
                </a:moveTo>
                <a:lnTo>
                  <a:pt x="99541" y="414726"/>
                </a:lnTo>
                <a:lnTo>
                  <a:pt x="99542" y="413777"/>
                </a:lnTo>
                <a:close/>
              </a:path>
              <a:path w="417937" h="498919">
                <a:moveTo>
                  <a:pt x="412937" y="0"/>
                </a:moveTo>
                <a:lnTo>
                  <a:pt x="65447" y="2153"/>
                </a:lnTo>
                <a:lnTo>
                  <a:pt x="19000" y="3858"/>
                </a:lnTo>
                <a:lnTo>
                  <a:pt x="0" y="61394"/>
                </a:lnTo>
                <a:lnTo>
                  <a:pt x="11682" y="61922"/>
                </a:lnTo>
                <a:lnTo>
                  <a:pt x="12966" y="62815"/>
                </a:lnTo>
                <a:lnTo>
                  <a:pt x="20444" y="69457"/>
                </a:lnTo>
                <a:lnTo>
                  <a:pt x="32849" y="80614"/>
                </a:lnTo>
                <a:lnTo>
                  <a:pt x="48649" y="64828"/>
                </a:lnTo>
                <a:lnTo>
                  <a:pt x="45863" y="62149"/>
                </a:lnTo>
                <a:lnTo>
                  <a:pt x="44160" y="60421"/>
                </a:lnTo>
                <a:lnTo>
                  <a:pt x="42219" y="52151"/>
                </a:lnTo>
                <a:lnTo>
                  <a:pt x="55910" y="48298"/>
                </a:lnTo>
                <a:lnTo>
                  <a:pt x="417937" y="48298"/>
                </a:lnTo>
                <a:lnTo>
                  <a:pt x="417937" y="4248"/>
                </a:lnTo>
                <a:lnTo>
                  <a:pt x="412937" y="0"/>
                </a:lnTo>
                <a:close/>
              </a:path>
            </a:pathLst>
          </a:custGeom>
          <a:solidFill>
            <a:srgbClr val="233B77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" y="3276600"/>
            <a:ext cx="9910587" cy="310698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 dirty="0"/>
          </a:p>
        </p:txBody>
      </p:sp>
      <p:sp>
        <p:nvSpPr>
          <p:cNvPr id="8" name="object 8"/>
          <p:cNvSpPr/>
          <p:nvPr/>
        </p:nvSpPr>
        <p:spPr>
          <a:xfrm>
            <a:off x="7375" y="3285893"/>
            <a:ext cx="9910587" cy="0"/>
          </a:xfrm>
          <a:custGeom>
            <a:avLst/>
            <a:gdLst/>
            <a:ahLst/>
            <a:cxnLst/>
            <a:rect l="l" t="t" r="r" b="b"/>
            <a:pathLst>
              <a:path w="7559999">
                <a:moveTo>
                  <a:pt x="0" y="0"/>
                </a:moveTo>
                <a:lnTo>
                  <a:pt x="7559999" y="0"/>
                </a:lnTo>
              </a:path>
            </a:pathLst>
          </a:custGeom>
          <a:ln w="35999">
            <a:solidFill>
              <a:srgbClr val="EF7F1A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1" y="6383583"/>
            <a:ext cx="9910587" cy="0"/>
          </a:xfrm>
          <a:custGeom>
            <a:avLst/>
            <a:gdLst/>
            <a:ahLst/>
            <a:cxnLst/>
            <a:rect l="l" t="t" r="r" b="b"/>
            <a:pathLst>
              <a:path w="7559999">
                <a:moveTo>
                  <a:pt x="0" y="0"/>
                </a:moveTo>
                <a:lnTo>
                  <a:pt x="7559999" y="0"/>
                </a:lnTo>
              </a:path>
            </a:pathLst>
          </a:custGeom>
          <a:ln w="35999">
            <a:solidFill>
              <a:srgbClr val="EF7F1A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4202688" y="4388831"/>
            <a:ext cx="1320033" cy="800602"/>
          </a:xfrm>
          <a:custGeom>
            <a:avLst/>
            <a:gdLst/>
            <a:ahLst/>
            <a:cxnLst/>
            <a:rect l="l" t="t" r="r" b="b"/>
            <a:pathLst>
              <a:path w="1006948" h="883627">
                <a:moveTo>
                  <a:pt x="452512" y="341424"/>
                </a:moveTo>
                <a:lnTo>
                  <a:pt x="0" y="757248"/>
                </a:lnTo>
                <a:lnTo>
                  <a:pt x="116189" y="883627"/>
                </a:lnTo>
                <a:lnTo>
                  <a:pt x="653677" y="378115"/>
                </a:lnTo>
                <a:lnTo>
                  <a:pt x="489200" y="378115"/>
                </a:lnTo>
                <a:lnTo>
                  <a:pt x="452512" y="341424"/>
                </a:lnTo>
                <a:close/>
              </a:path>
              <a:path w="1006948" h="883627">
                <a:moveTo>
                  <a:pt x="815341" y="76438"/>
                </a:moveTo>
                <a:lnTo>
                  <a:pt x="489200" y="378115"/>
                </a:lnTo>
                <a:lnTo>
                  <a:pt x="653677" y="378115"/>
                </a:lnTo>
                <a:lnTo>
                  <a:pt x="948430" y="100897"/>
                </a:lnTo>
                <a:lnTo>
                  <a:pt x="860187" y="100897"/>
                </a:lnTo>
                <a:lnTo>
                  <a:pt x="815341" y="76438"/>
                </a:lnTo>
                <a:close/>
              </a:path>
              <a:path w="1006948" h="883627">
                <a:moveTo>
                  <a:pt x="961083" y="0"/>
                </a:moveTo>
                <a:lnTo>
                  <a:pt x="860187" y="100897"/>
                </a:lnTo>
                <a:lnTo>
                  <a:pt x="948430" y="100897"/>
                </a:lnTo>
                <a:lnTo>
                  <a:pt x="1006948" y="45860"/>
                </a:lnTo>
                <a:lnTo>
                  <a:pt x="961083" y="0"/>
                </a:lnTo>
                <a:close/>
              </a:path>
            </a:pathLst>
          </a:custGeom>
          <a:solidFill>
            <a:srgbClr val="E31E2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4164439" y="4685441"/>
            <a:ext cx="1365901" cy="286603"/>
          </a:xfrm>
          <a:custGeom>
            <a:avLst/>
            <a:gdLst/>
            <a:ahLst/>
            <a:cxnLst/>
            <a:rect l="l" t="t" r="r" b="b"/>
            <a:pathLst>
              <a:path w="1041937" h="316325">
                <a:moveTo>
                  <a:pt x="288153" y="289411"/>
                </a:moveTo>
                <a:lnTo>
                  <a:pt x="197078" y="289411"/>
                </a:lnTo>
                <a:lnTo>
                  <a:pt x="222915" y="289415"/>
                </a:lnTo>
                <a:lnTo>
                  <a:pt x="222915" y="316325"/>
                </a:lnTo>
                <a:lnTo>
                  <a:pt x="276174" y="316325"/>
                </a:lnTo>
                <a:lnTo>
                  <a:pt x="276174" y="290368"/>
                </a:lnTo>
                <a:lnTo>
                  <a:pt x="282571" y="290368"/>
                </a:lnTo>
                <a:lnTo>
                  <a:pt x="288153" y="289411"/>
                </a:lnTo>
                <a:close/>
              </a:path>
              <a:path w="1041937" h="316325">
                <a:moveTo>
                  <a:pt x="660903" y="286304"/>
                </a:moveTo>
                <a:lnTo>
                  <a:pt x="626032" y="286304"/>
                </a:lnTo>
                <a:lnTo>
                  <a:pt x="627847" y="293281"/>
                </a:lnTo>
                <a:lnTo>
                  <a:pt x="652150" y="289803"/>
                </a:lnTo>
                <a:lnTo>
                  <a:pt x="659933" y="287011"/>
                </a:lnTo>
                <a:lnTo>
                  <a:pt x="660903" y="286304"/>
                </a:lnTo>
                <a:close/>
              </a:path>
              <a:path w="1041937" h="316325">
                <a:moveTo>
                  <a:pt x="663188" y="284641"/>
                </a:moveTo>
                <a:lnTo>
                  <a:pt x="579596" y="284641"/>
                </a:lnTo>
                <a:lnTo>
                  <a:pt x="582345" y="286016"/>
                </a:lnTo>
                <a:lnTo>
                  <a:pt x="585351" y="287146"/>
                </a:lnTo>
                <a:lnTo>
                  <a:pt x="593559" y="289419"/>
                </a:lnTo>
                <a:lnTo>
                  <a:pt x="598931" y="290099"/>
                </a:lnTo>
                <a:lnTo>
                  <a:pt x="607193" y="290099"/>
                </a:lnTo>
                <a:lnTo>
                  <a:pt x="626032" y="286304"/>
                </a:lnTo>
                <a:lnTo>
                  <a:pt x="660903" y="286304"/>
                </a:lnTo>
                <a:lnTo>
                  <a:pt x="663188" y="284641"/>
                </a:lnTo>
                <a:close/>
              </a:path>
              <a:path w="1041937" h="316325">
                <a:moveTo>
                  <a:pt x="293440" y="287313"/>
                </a:moveTo>
                <a:lnTo>
                  <a:pt x="173991" y="287313"/>
                </a:lnTo>
                <a:lnTo>
                  <a:pt x="178963" y="289144"/>
                </a:lnTo>
                <a:lnTo>
                  <a:pt x="184326" y="289962"/>
                </a:lnTo>
                <a:lnTo>
                  <a:pt x="192253" y="289962"/>
                </a:lnTo>
                <a:lnTo>
                  <a:pt x="194677" y="289768"/>
                </a:lnTo>
                <a:lnTo>
                  <a:pt x="197078" y="289411"/>
                </a:lnTo>
                <a:lnTo>
                  <a:pt x="288153" y="289411"/>
                </a:lnTo>
                <a:lnTo>
                  <a:pt x="288693" y="289318"/>
                </a:lnTo>
                <a:lnTo>
                  <a:pt x="293440" y="287313"/>
                </a:lnTo>
                <a:close/>
              </a:path>
              <a:path w="1041937" h="316325">
                <a:moveTo>
                  <a:pt x="173991" y="186019"/>
                </a:moveTo>
                <a:lnTo>
                  <a:pt x="79289" y="186019"/>
                </a:lnTo>
                <a:lnTo>
                  <a:pt x="79289" y="289419"/>
                </a:lnTo>
                <a:lnTo>
                  <a:pt x="173991" y="289419"/>
                </a:lnTo>
                <a:lnTo>
                  <a:pt x="173991" y="287313"/>
                </a:lnTo>
                <a:lnTo>
                  <a:pt x="293440" y="287313"/>
                </a:lnTo>
                <a:lnTo>
                  <a:pt x="294252" y="286970"/>
                </a:lnTo>
                <a:lnTo>
                  <a:pt x="397595" y="286970"/>
                </a:lnTo>
                <a:lnTo>
                  <a:pt x="382517" y="243626"/>
                </a:lnTo>
                <a:lnTo>
                  <a:pt x="381681" y="241038"/>
                </a:lnTo>
                <a:lnTo>
                  <a:pt x="380612" y="238338"/>
                </a:lnTo>
                <a:lnTo>
                  <a:pt x="379291" y="235714"/>
                </a:lnTo>
                <a:lnTo>
                  <a:pt x="380282" y="233676"/>
                </a:lnTo>
                <a:lnTo>
                  <a:pt x="381132" y="231570"/>
                </a:lnTo>
                <a:lnTo>
                  <a:pt x="381866" y="229431"/>
                </a:lnTo>
                <a:lnTo>
                  <a:pt x="396091" y="190022"/>
                </a:lnTo>
                <a:lnTo>
                  <a:pt x="173991" y="190022"/>
                </a:lnTo>
                <a:lnTo>
                  <a:pt x="173991" y="186019"/>
                </a:lnTo>
                <a:close/>
              </a:path>
              <a:path w="1041937" h="316325">
                <a:moveTo>
                  <a:pt x="397595" y="286970"/>
                </a:moveTo>
                <a:lnTo>
                  <a:pt x="294252" y="286970"/>
                </a:lnTo>
                <a:lnTo>
                  <a:pt x="294252" y="289419"/>
                </a:lnTo>
                <a:lnTo>
                  <a:pt x="398447" y="289419"/>
                </a:lnTo>
                <a:lnTo>
                  <a:pt x="397595" y="286970"/>
                </a:lnTo>
                <a:close/>
              </a:path>
              <a:path w="1041937" h="316325">
                <a:moveTo>
                  <a:pt x="939038" y="282280"/>
                </a:moveTo>
                <a:lnTo>
                  <a:pt x="666431" y="282280"/>
                </a:lnTo>
                <a:lnTo>
                  <a:pt x="666431" y="289419"/>
                </a:lnTo>
                <a:lnTo>
                  <a:pt x="825761" y="289411"/>
                </a:lnTo>
                <a:lnTo>
                  <a:pt x="829688" y="289018"/>
                </a:lnTo>
                <a:lnTo>
                  <a:pt x="833568" y="288079"/>
                </a:lnTo>
                <a:lnTo>
                  <a:pt x="886827" y="288079"/>
                </a:lnTo>
                <a:lnTo>
                  <a:pt x="886827" y="286430"/>
                </a:lnTo>
                <a:lnTo>
                  <a:pt x="936190" y="286430"/>
                </a:lnTo>
                <a:lnTo>
                  <a:pt x="939038" y="282280"/>
                </a:lnTo>
                <a:close/>
              </a:path>
              <a:path w="1041937" h="316325">
                <a:moveTo>
                  <a:pt x="886827" y="288079"/>
                </a:moveTo>
                <a:lnTo>
                  <a:pt x="833568" y="288079"/>
                </a:lnTo>
                <a:lnTo>
                  <a:pt x="833568" y="289419"/>
                </a:lnTo>
                <a:lnTo>
                  <a:pt x="886827" y="289419"/>
                </a:lnTo>
                <a:lnTo>
                  <a:pt x="886827" y="288079"/>
                </a:lnTo>
                <a:close/>
              </a:path>
              <a:path w="1041937" h="316325">
                <a:moveTo>
                  <a:pt x="957333" y="255621"/>
                </a:moveTo>
                <a:lnTo>
                  <a:pt x="524807" y="255621"/>
                </a:lnTo>
                <a:lnTo>
                  <a:pt x="524887" y="289281"/>
                </a:lnTo>
                <a:lnTo>
                  <a:pt x="579596" y="289281"/>
                </a:lnTo>
                <a:lnTo>
                  <a:pt x="579596" y="284641"/>
                </a:lnTo>
                <a:lnTo>
                  <a:pt x="663188" y="284641"/>
                </a:lnTo>
                <a:lnTo>
                  <a:pt x="666431" y="282280"/>
                </a:lnTo>
                <a:lnTo>
                  <a:pt x="939038" y="282280"/>
                </a:lnTo>
                <a:lnTo>
                  <a:pt x="957333" y="255621"/>
                </a:lnTo>
                <a:close/>
              </a:path>
              <a:path w="1041937" h="316325">
                <a:moveTo>
                  <a:pt x="1041937" y="125500"/>
                </a:moveTo>
                <a:lnTo>
                  <a:pt x="382643" y="125500"/>
                </a:lnTo>
                <a:lnTo>
                  <a:pt x="382643" y="133021"/>
                </a:lnTo>
                <a:lnTo>
                  <a:pt x="426667" y="133021"/>
                </a:lnTo>
                <a:lnTo>
                  <a:pt x="426667" y="159927"/>
                </a:lnTo>
                <a:lnTo>
                  <a:pt x="471171" y="159927"/>
                </a:lnTo>
                <a:lnTo>
                  <a:pt x="471171" y="194717"/>
                </a:lnTo>
                <a:lnTo>
                  <a:pt x="426744" y="194717"/>
                </a:lnTo>
                <a:lnTo>
                  <a:pt x="395676" y="240761"/>
                </a:lnTo>
                <a:lnTo>
                  <a:pt x="426797" y="286430"/>
                </a:lnTo>
                <a:lnTo>
                  <a:pt x="514648" y="286430"/>
                </a:lnTo>
                <a:lnTo>
                  <a:pt x="486294" y="243897"/>
                </a:lnTo>
                <a:lnTo>
                  <a:pt x="965379" y="243897"/>
                </a:lnTo>
                <a:lnTo>
                  <a:pt x="967531" y="240761"/>
                </a:lnTo>
                <a:lnTo>
                  <a:pt x="947959" y="211957"/>
                </a:lnTo>
                <a:lnTo>
                  <a:pt x="833568" y="211957"/>
                </a:lnTo>
                <a:lnTo>
                  <a:pt x="830300" y="211194"/>
                </a:lnTo>
                <a:lnTo>
                  <a:pt x="826926" y="210780"/>
                </a:lnTo>
                <a:lnTo>
                  <a:pt x="823503" y="210654"/>
                </a:lnTo>
                <a:lnTo>
                  <a:pt x="823503" y="194541"/>
                </a:lnTo>
                <a:lnTo>
                  <a:pt x="633006" y="194541"/>
                </a:lnTo>
                <a:lnTo>
                  <a:pt x="629225" y="191772"/>
                </a:lnTo>
                <a:lnTo>
                  <a:pt x="627938" y="191124"/>
                </a:lnTo>
                <a:lnTo>
                  <a:pt x="579596" y="191124"/>
                </a:lnTo>
                <a:lnTo>
                  <a:pt x="579596" y="159797"/>
                </a:lnTo>
                <a:lnTo>
                  <a:pt x="479926" y="159797"/>
                </a:lnTo>
                <a:lnTo>
                  <a:pt x="479926" y="133971"/>
                </a:lnTo>
                <a:lnTo>
                  <a:pt x="486323" y="133971"/>
                </a:lnTo>
                <a:lnTo>
                  <a:pt x="492447" y="132919"/>
                </a:lnTo>
                <a:lnTo>
                  <a:pt x="498005" y="130572"/>
                </a:lnTo>
                <a:lnTo>
                  <a:pt x="676090" y="130572"/>
                </a:lnTo>
                <a:lnTo>
                  <a:pt x="682534" y="125881"/>
                </a:lnTo>
                <a:lnTo>
                  <a:pt x="1041937" y="125881"/>
                </a:lnTo>
                <a:lnTo>
                  <a:pt x="1041937" y="125500"/>
                </a:lnTo>
                <a:close/>
              </a:path>
              <a:path w="1041937" h="316325">
                <a:moveTo>
                  <a:pt x="965379" y="243897"/>
                </a:moveTo>
                <a:lnTo>
                  <a:pt x="486294" y="243897"/>
                </a:lnTo>
                <a:lnTo>
                  <a:pt x="491291" y="248194"/>
                </a:lnTo>
                <a:lnTo>
                  <a:pt x="496917" y="251179"/>
                </a:lnTo>
                <a:lnTo>
                  <a:pt x="508891" y="254905"/>
                </a:lnTo>
                <a:lnTo>
                  <a:pt x="515015" y="255719"/>
                </a:lnTo>
                <a:lnTo>
                  <a:pt x="957333" y="255621"/>
                </a:lnTo>
                <a:lnTo>
                  <a:pt x="965379" y="243897"/>
                </a:lnTo>
                <a:close/>
              </a:path>
              <a:path w="1041937" h="316325">
                <a:moveTo>
                  <a:pt x="886827" y="186156"/>
                </a:moveTo>
                <a:lnTo>
                  <a:pt x="833568" y="186156"/>
                </a:lnTo>
                <a:lnTo>
                  <a:pt x="833568" y="211957"/>
                </a:lnTo>
                <a:lnTo>
                  <a:pt x="947959" y="211957"/>
                </a:lnTo>
                <a:lnTo>
                  <a:pt x="936243" y="194717"/>
                </a:lnTo>
                <a:lnTo>
                  <a:pt x="886827" y="194717"/>
                </a:lnTo>
                <a:lnTo>
                  <a:pt x="886827" y="186156"/>
                </a:lnTo>
                <a:close/>
              </a:path>
              <a:path w="1041937" h="316325">
                <a:moveTo>
                  <a:pt x="823503" y="186156"/>
                </a:moveTo>
                <a:lnTo>
                  <a:pt x="633006" y="186156"/>
                </a:lnTo>
                <a:lnTo>
                  <a:pt x="633006" y="194541"/>
                </a:lnTo>
                <a:lnTo>
                  <a:pt x="823503" y="194541"/>
                </a:lnTo>
                <a:lnTo>
                  <a:pt x="823503" y="186156"/>
                </a:lnTo>
                <a:close/>
              </a:path>
              <a:path w="1041937" h="316325">
                <a:moveTo>
                  <a:pt x="609173" y="185475"/>
                </a:moveTo>
                <a:lnTo>
                  <a:pt x="597538" y="185475"/>
                </a:lnTo>
                <a:lnTo>
                  <a:pt x="591817" y="186340"/>
                </a:lnTo>
                <a:lnTo>
                  <a:pt x="584013" y="189011"/>
                </a:lnTo>
                <a:lnTo>
                  <a:pt x="581675" y="190022"/>
                </a:lnTo>
                <a:lnTo>
                  <a:pt x="579596" y="191124"/>
                </a:lnTo>
                <a:lnTo>
                  <a:pt x="627938" y="191124"/>
                </a:lnTo>
                <a:lnTo>
                  <a:pt x="625027" y="189659"/>
                </a:lnTo>
                <a:lnTo>
                  <a:pt x="614987" y="186311"/>
                </a:lnTo>
                <a:lnTo>
                  <a:pt x="609173" y="185475"/>
                </a:lnTo>
                <a:close/>
              </a:path>
              <a:path w="1041937" h="316325">
                <a:moveTo>
                  <a:pt x="207572" y="185206"/>
                </a:moveTo>
                <a:lnTo>
                  <a:pt x="193711" y="185206"/>
                </a:lnTo>
                <a:lnTo>
                  <a:pt x="187911" y="186019"/>
                </a:lnTo>
                <a:lnTo>
                  <a:pt x="179463" y="187949"/>
                </a:lnTo>
                <a:lnTo>
                  <a:pt x="176677" y="188874"/>
                </a:lnTo>
                <a:lnTo>
                  <a:pt x="173991" y="190022"/>
                </a:lnTo>
                <a:lnTo>
                  <a:pt x="396091" y="190022"/>
                </a:lnTo>
                <a:lnTo>
                  <a:pt x="396164" y="189821"/>
                </a:lnTo>
                <a:lnTo>
                  <a:pt x="222915" y="189821"/>
                </a:lnTo>
                <a:lnTo>
                  <a:pt x="215712" y="186444"/>
                </a:lnTo>
                <a:lnTo>
                  <a:pt x="207572" y="185206"/>
                </a:lnTo>
                <a:close/>
              </a:path>
              <a:path w="1041937" h="316325">
                <a:moveTo>
                  <a:pt x="283319" y="185613"/>
                </a:moveTo>
                <a:lnTo>
                  <a:pt x="275101" y="185613"/>
                </a:lnTo>
                <a:lnTo>
                  <a:pt x="272732" y="185864"/>
                </a:lnTo>
                <a:lnTo>
                  <a:pt x="270395" y="186293"/>
                </a:lnTo>
                <a:lnTo>
                  <a:pt x="222915" y="186293"/>
                </a:lnTo>
                <a:lnTo>
                  <a:pt x="222915" y="189821"/>
                </a:lnTo>
                <a:lnTo>
                  <a:pt x="396164" y="189821"/>
                </a:lnTo>
                <a:lnTo>
                  <a:pt x="396611" y="188582"/>
                </a:lnTo>
                <a:lnTo>
                  <a:pt x="294252" y="188582"/>
                </a:lnTo>
                <a:lnTo>
                  <a:pt x="289018" y="186527"/>
                </a:lnTo>
                <a:lnTo>
                  <a:pt x="283319" y="185613"/>
                </a:lnTo>
                <a:close/>
              </a:path>
              <a:path w="1041937" h="316325">
                <a:moveTo>
                  <a:pt x="397536" y="186019"/>
                </a:moveTo>
                <a:lnTo>
                  <a:pt x="294252" y="186019"/>
                </a:lnTo>
                <a:lnTo>
                  <a:pt x="294252" y="188582"/>
                </a:lnTo>
                <a:lnTo>
                  <a:pt x="396611" y="188582"/>
                </a:lnTo>
                <a:lnTo>
                  <a:pt x="397536" y="186019"/>
                </a:lnTo>
                <a:close/>
              </a:path>
              <a:path w="1041937" h="316325">
                <a:moveTo>
                  <a:pt x="1041937" y="114026"/>
                </a:moveTo>
                <a:lnTo>
                  <a:pt x="56934" y="114026"/>
                </a:lnTo>
                <a:lnTo>
                  <a:pt x="56934" y="133021"/>
                </a:lnTo>
                <a:lnTo>
                  <a:pt x="216597" y="133021"/>
                </a:lnTo>
                <a:lnTo>
                  <a:pt x="216597" y="150685"/>
                </a:lnTo>
                <a:lnTo>
                  <a:pt x="244673" y="150685"/>
                </a:lnTo>
                <a:lnTo>
                  <a:pt x="241282" y="160060"/>
                </a:lnTo>
                <a:lnTo>
                  <a:pt x="296934" y="160060"/>
                </a:lnTo>
                <a:lnTo>
                  <a:pt x="313606" y="114256"/>
                </a:lnTo>
                <a:lnTo>
                  <a:pt x="1041937" y="114256"/>
                </a:lnTo>
                <a:lnTo>
                  <a:pt x="1041937" y="114026"/>
                </a:lnTo>
                <a:close/>
              </a:path>
              <a:path w="1041937" h="316325">
                <a:moveTo>
                  <a:pt x="209249" y="133021"/>
                </a:moveTo>
                <a:lnTo>
                  <a:pt x="157895" y="133021"/>
                </a:lnTo>
                <a:lnTo>
                  <a:pt x="157895" y="150685"/>
                </a:lnTo>
                <a:lnTo>
                  <a:pt x="209249" y="150685"/>
                </a:lnTo>
                <a:lnTo>
                  <a:pt x="209249" y="133021"/>
                </a:lnTo>
                <a:close/>
              </a:path>
              <a:path w="1041937" h="316325">
                <a:moveTo>
                  <a:pt x="669346" y="133013"/>
                </a:moveTo>
                <a:lnTo>
                  <a:pt x="616611" y="133013"/>
                </a:lnTo>
                <a:lnTo>
                  <a:pt x="642945" y="133017"/>
                </a:lnTo>
                <a:lnTo>
                  <a:pt x="643949" y="136883"/>
                </a:lnTo>
                <a:lnTo>
                  <a:pt x="668253" y="133405"/>
                </a:lnTo>
                <a:lnTo>
                  <a:pt x="669346" y="133013"/>
                </a:lnTo>
                <a:close/>
              </a:path>
              <a:path w="1041937" h="316325">
                <a:moveTo>
                  <a:pt x="1041937" y="114256"/>
                </a:moveTo>
                <a:lnTo>
                  <a:pt x="313606" y="114256"/>
                </a:lnTo>
                <a:lnTo>
                  <a:pt x="315921" y="117825"/>
                </a:lnTo>
                <a:lnTo>
                  <a:pt x="347489" y="133700"/>
                </a:lnTo>
                <a:lnTo>
                  <a:pt x="355607" y="133700"/>
                </a:lnTo>
                <a:lnTo>
                  <a:pt x="382643" y="125500"/>
                </a:lnTo>
                <a:lnTo>
                  <a:pt x="1041937" y="125500"/>
                </a:lnTo>
                <a:lnTo>
                  <a:pt x="1041937" y="114256"/>
                </a:lnTo>
                <a:close/>
              </a:path>
              <a:path w="1041937" h="316325">
                <a:moveTo>
                  <a:pt x="675194" y="130914"/>
                </a:moveTo>
                <a:lnTo>
                  <a:pt x="593524" y="130914"/>
                </a:lnTo>
                <a:lnTo>
                  <a:pt x="598496" y="132746"/>
                </a:lnTo>
                <a:lnTo>
                  <a:pt x="603859" y="133564"/>
                </a:lnTo>
                <a:lnTo>
                  <a:pt x="611786" y="133564"/>
                </a:lnTo>
                <a:lnTo>
                  <a:pt x="614210" y="133370"/>
                </a:lnTo>
                <a:lnTo>
                  <a:pt x="616611" y="133013"/>
                </a:lnTo>
                <a:lnTo>
                  <a:pt x="669346" y="133013"/>
                </a:lnTo>
                <a:lnTo>
                  <a:pt x="675194" y="130914"/>
                </a:lnTo>
                <a:close/>
              </a:path>
              <a:path w="1041937" h="316325">
                <a:moveTo>
                  <a:pt x="54615" y="3398"/>
                </a:moveTo>
                <a:lnTo>
                  <a:pt x="0" y="3398"/>
                </a:lnTo>
                <a:lnTo>
                  <a:pt x="0" y="133021"/>
                </a:lnTo>
                <a:lnTo>
                  <a:pt x="44766" y="133021"/>
                </a:lnTo>
                <a:lnTo>
                  <a:pt x="51353" y="122598"/>
                </a:lnTo>
                <a:lnTo>
                  <a:pt x="56934" y="114026"/>
                </a:lnTo>
                <a:lnTo>
                  <a:pt x="1041937" y="114026"/>
                </a:lnTo>
                <a:lnTo>
                  <a:pt x="1041937" y="83480"/>
                </a:lnTo>
                <a:lnTo>
                  <a:pt x="382643" y="83480"/>
                </a:lnTo>
                <a:lnTo>
                  <a:pt x="381012" y="81616"/>
                </a:lnTo>
                <a:lnTo>
                  <a:pt x="381938" y="80435"/>
                </a:lnTo>
                <a:lnTo>
                  <a:pt x="1041937" y="80435"/>
                </a:lnTo>
                <a:lnTo>
                  <a:pt x="1041937" y="56174"/>
                </a:lnTo>
                <a:lnTo>
                  <a:pt x="779553" y="56174"/>
                </a:lnTo>
                <a:lnTo>
                  <a:pt x="775576" y="55022"/>
                </a:lnTo>
                <a:lnTo>
                  <a:pt x="771410" y="54422"/>
                </a:lnTo>
                <a:lnTo>
                  <a:pt x="767181" y="54259"/>
                </a:lnTo>
                <a:lnTo>
                  <a:pt x="767181" y="34205"/>
                </a:lnTo>
                <a:lnTo>
                  <a:pt x="644026" y="34205"/>
                </a:lnTo>
                <a:lnTo>
                  <a:pt x="642349" y="33624"/>
                </a:lnTo>
                <a:lnTo>
                  <a:pt x="593524" y="33624"/>
                </a:lnTo>
                <a:lnTo>
                  <a:pt x="593524" y="32184"/>
                </a:lnTo>
                <a:lnTo>
                  <a:pt x="498005" y="32184"/>
                </a:lnTo>
                <a:lnTo>
                  <a:pt x="495630" y="31252"/>
                </a:lnTo>
                <a:lnTo>
                  <a:pt x="287157" y="31252"/>
                </a:lnTo>
                <a:lnTo>
                  <a:pt x="286788" y="29758"/>
                </a:lnTo>
                <a:lnTo>
                  <a:pt x="111549" y="29758"/>
                </a:lnTo>
                <a:lnTo>
                  <a:pt x="111549" y="22320"/>
                </a:lnTo>
                <a:lnTo>
                  <a:pt x="54615" y="22320"/>
                </a:lnTo>
                <a:lnTo>
                  <a:pt x="54615" y="3398"/>
                </a:lnTo>
                <a:close/>
              </a:path>
              <a:path w="1041937" h="316325">
                <a:moveTo>
                  <a:pt x="676090" y="130572"/>
                </a:moveTo>
                <a:lnTo>
                  <a:pt x="498005" y="130572"/>
                </a:lnTo>
                <a:lnTo>
                  <a:pt x="498005" y="133021"/>
                </a:lnTo>
                <a:lnTo>
                  <a:pt x="593524" y="133021"/>
                </a:lnTo>
                <a:lnTo>
                  <a:pt x="593524" y="130914"/>
                </a:lnTo>
                <a:lnTo>
                  <a:pt x="675194" y="130914"/>
                </a:lnTo>
                <a:lnTo>
                  <a:pt x="676036" y="130611"/>
                </a:lnTo>
                <a:close/>
              </a:path>
              <a:path w="1041937" h="316325">
                <a:moveTo>
                  <a:pt x="1041937" y="125881"/>
                </a:moveTo>
                <a:lnTo>
                  <a:pt x="682534" y="125881"/>
                </a:lnTo>
                <a:lnTo>
                  <a:pt x="682534" y="133021"/>
                </a:lnTo>
                <a:lnTo>
                  <a:pt x="770134" y="133013"/>
                </a:lnTo>
                <a:lnTo>
                  <a:pt x="774920" y="132430"/>
                </a:lnTo>
                <a:lnTo>
                  <a:pt x="779553" y="131008"/>
                </a:lnTo>
                <a:lnTo>
                  <a:pt x="1041937" y="131008"/>
                </a:lnTo>
                <a:lnTo>
                  <a:pt x="1041937" y="125881"/>
                </a:lnTo>
                <a:close/>
              </a:path>
              <a:path w="1041937" h="316325">
                <a:moveTo>
                  <a:pt x="1041937" y="131008"/>
                </a:moveTo>
                <a:lnTo>
                  <a:pt x="779553" y="131008"/>
                </a:lnTo>
                <a:lnTo>
                  <a:pt x="779553" y="133021"/>
                </a:lnTo>
                <a:lnTo>
                  <a:pt x="907495" y="133013"/>
                </a:lnTo>
                <a:lnTo>
                  <a:pt x="911421" y="132621"/>
                </a:lnTo>
                <a:lnTo>
                  <a:pt x="915302" y="131681"/>
                </a:lnTo>
                <a:lnTo>
                  <a:pt x="1041937" y="131681"/>
                </a:lnTo>
                <a:lnTo>
                  <a:pt x="1041937" y="131008"/>
                </a:lnTo>
                <a:close/>
              </a:path>
              <a:path w="1041937" h="316325">
                <a:moveTo>
                  <a:pt x="1041937" y="131681"/>
                </a:moveTo>
                <a:lnTo>
                  <a:pt x="915302" y="131681"/>
                </a:lnTo>
                <a:lnTo>
                  <a:pt x="915302" y="133021"/>
                </a:lnTo>
                <a:lnTo>
                  <a:pt x="1041937" y="133021"/>
                </a:lnTo>
                <a:lnTo>
                  <a:pt x="1041937" y="131681"/>
                </a:lnTo>
                <a:close/>
              </a:path>
              <a:path w="1041937" h="316325">
                <a:moveTo>
                  <a:pt x="1041937" y="80435"/>
                </a:moveTo>
                <a:lnTo>
                  <a:pt x="382643" y="80435"/>
                </a:lnTo>
                <a:lnTo>
                  <a:pt x="382643" y="83480"/>
                </a:lnTo>
                <a:lnTo>
                  <a:pt x="1041937" y="83480"/>
                </a:lnTo>
                <a:lnTo>
                  <a:pt x="1041937" y="80435"/>
                </a:lnTo>
                <a:close/>
              </a:path>
              <a:path w="1041937" h="316325">
                <a:moveTo>
                  <a:pt x="905238" y="29758"/>
                </a:moveTo>
                <a:lnTo>
                  <a:pt x="779553" y="29758"/>
                </a:lnTo>
                <a:lnTo>
                  <a:pt x="779553" y="56174"/>
                </a:lnTo>
                <a:lnTo>
                  <a:pt x="1041937" y="56174"/>
                </a:lnTo>
                <a:lnTo>
                  <a:pt x="1041937" y="55558"/>
                </a:lnTo>
                <a:lnTo>
                  <a:pt x="915302" y="55558"/>
                </a:lnTo>
                <a:lnTo>
                  <a:pt x="912033" y="54796"/>
                </a:lnTo>
                <a:lnTo>
                  <a:pt x="908660" y="54382"/>
                </a:lnTo>
                <a:lnTo>
                  <a:pt x="905340" y="54259"/>
                </a:lnTo>
                <a:lnTo>
                  <a:pt x="905238" y="29758"/>
                </a:lnTo>
                <a:close/>
              </a:path>
              <a:path w="1041937" h="316325">
                <a:moveTo>
                  <a:pt x="1041937" y="29758"/>
                </a:moveTo>
                <a:lnTo>
                  <a:pt x="915302" y="29758"/>
                </a:lnTo>
                <a:lnTo>
                  <a:pt x="915302" y="55558"/>
                </a:lnTo>
                <a:lnTo>
                  <a:pt x="1041937" y="55558"/>
                </a:lnTo>
                <a:lnTo>
                  <a:pt x="1041937" y="29758"/>
                </a:lnTo>
                <a:close/>
              </a:path>
              <a:path w="1041937" h="316325">
                <a:moveTo>
                  <a:pt x="767181" y="29758"/>
                </a:moveTo>
                <a:lnTo>
                  <a:pt x="649108" y="29758"/>
                </a:lnTo>
                <a:lnTo>
                  <a:pt x="644026" y="34205"/>
                </a:lnTo>
                <a:lnTo>
                  <a:pt x="767181" y="34205"/>
                </a:lnTo>
                <a:lnTo>
                  <a:pt x="767181" y="29758"/>
                </a:lnTo>
                <a:close/>
              </a:path>
              <a:path w="1041937" h="316325">
                <a:moveTo>
                  <a:pt x="619005" y="28807"/>
                </a:moveTo>
                <a:lnTo>
                  <a:pt x="613244" y="28807"/>
                </a:lnTo>
                <a:lnTo>
                  <a:pt x="607439" y="29621"/>
                </a:lnTo>
                <a:lnTo>
                  <a:pt x="598996" y="31550"/>
                </a:lnTo>
                <a:lnTo>
                  <a:pt x="596210" y="32476"/>
                </a:lnTo>
                <a:lnTo>
                  <a:pt x="593524" y="33624"/>
                </a:lnTo>
                <a:lnTo>
                  <a:pt x="642349" y="33624"/>
                </a:lnTo>
                <a:lnTo>
                  <a:pt x="631934" y="30018"/>
                </a:lnTo>
                <a:lnTo>
                  <a:pt x="619005" y="28807"/>
                </a:lnTo>
                <a:close/>
              </a:path>
              <a:path w="1041937" h="316325">
                <a:moveTo>
                  <a:pt x="593524" y="29758"/>
                </a:moveTo>
                <a:lnTo>
                  <a:pt x="498005" y="29758"/>
                </a:lnTo>
                <a:lnTo>
                  <a:pt x="498005" y="32184"/>
                </a:lnTo>
                <a:lnTo>
                  <a:pt x="593524" y="32184"/>
                </a:lnTo>
                <a:lnTo>
                  <a:pt x="593524" y="29758"/>
                </a:lnTo>
                <a:close/>
              </a:path>
              <a:path w="1041937" h="316325">
                <a:moveTo>
                  <a:pt x="287686" y="29621"/>
                </a:moveTo>
                <a:lnTo>
                  <a:pt x="287157" y="31252"/>
                </a:lnTo>
                <a:lnTo>
                  <a:pt x="495630" y="31252"/>
                </a:lnTo>
                <a:lnTo>
                  <a:pt x="492771" y="30129"/>
                </a:lnTo>
                <a:lnTo>
                  <a:pt x="491307" y="29894"/>
                </a:lnTo>
                <a:lnTo>
                  <a:pt x="455061" y="29894"/>
                </a:lnTo>
                <a:lnTo>
                  <a:pt x="455061" y="29758"/>
                </a:lnTo>
                <a:lnTo>
                  <a:pt x="364586" y="29758"/>
                </a:lnTo>
                <a:lnTo>
                  <a:pt x="363951" y="29653"/>
                </a:lnTo>
                <a:lnTo>
                  <a:pt x="287686" y="29621"/>
                </a:lnTo>
                <a:close/>
              </a:path>
              <a:path w="1041937" h="316325">
                <a:moveTo>
                  <a:pt x="487072" y="29215"/>
                </a:moveTo>
                <a:lnTo>
                  <a:pt x="478853" y="29215"/>
                </a:lnTo>
                <a:lnTo>
                  <a:pt x="476484" y="29466"/>
                </a:lnTo>
                <a:lnTo>
                  <a:pt x="474148" y="29894"/>
                </a:lnTo>
                <a:lnTo>
                  <a:pt x="491307" y="29894"/>
                </a:lnTo>
                <a:lnTo>
                  <a:pt x="487072" y="29215"/>
                </a:lnTo>
                <a:close/>
              </a:path>
              <a:path w="1041937" h="316325">
                <a:moveTo>
                  <a:pt x="286754" y="29621"/>
                </a:moveTo>
                <a:lnTo>
                  <a:pt x="230795" y="29621"/>
                </a:lnTo>
                <a:lnTo>
                  <a:pt x="230835" y="29758"/>
                </a:lnTo>
                <a:lnTo>
                  <a:pt x="286788" y="29758"/>
                </a:lnTo>
                <a:lnTo>
                  <a:pt x="286754" y="29621"/>
                </a:lnTo>
                <a:close/>
              </a:path>
              <a:path w="1041937" h="316325">
                <a:moveTo>
                  <a:pt x="1035878" y="0"/>
                </a:moveTo>
                <a:lnTo>
                  <a:pt x="954096" y="0"/>
                </a:lnTo>
                <a:lnTo>
                  <a:pt x="956181" y="23058"/>
                </a:lnTo>
                <a:lnTo>
                  <a:pt x="956915" y="26452"/>
                </a:lnTo>
                <a:lnTo>
                  <a:pt x="957912" y="29758"/>
                </a:lnTo>
                <a:lnTo>
                  <a:pt x="1030986" y="29758"/>
                </a:lnTo>
                <a:lnTo>
                  <a:pt x="1031906" y="26711"/>
                </a:lnTo>
                <a:lnTo>
                  <a:pt x="1032642" y="23599"/>
                </a:lnTo>
                <a:lnTo>
                  <a:pt x="1035878" y="0"/>
                </a:lnTo>
                <a:close/>
              </a:path>
              <a:path w="1041937" h="316325">
                <a:moveTo>
                  <a:pt x="349991" y="28944"/>
                </a:moveTo>
                <a:lnTo>
                  <a:pt x="347179" y="29185"/>
                </a:lnTo>
                <a:lnTo>
                  <a:pt x="344407" y="29653"/>
                </a:lnTo>
                <a:lnTo>
                  <a:pt x="363951" y="29653"/>
                </a:lnTo>
                <a:lnTo>
                  <a:pt x="363301" y="29545"/>
                </a:lnTo>
                <a:lnTo>
                  <a:pt x="362004" y="29383"/>
                </a:lnTo>
                <a:lnTo>
                  <a:pt x="358080" y="29056"/>
                </a:lnTo>
                <a:lnTo>
                  <a:pt x="349991" y="28944"/>
                </a:lnTo>
                <a:close/>
              </a:path>
              <a:path w="1041937" h="316325">
                <a:moveTo>
                  <a:pt x="111549" y="3398"/>
                </a:moveTo>
                <a:lnTo>
                  <a:pt x="66786" y="3398"/>
                </a:lnTo>
                <a:lnTo>
                  <a:pt x="54615" y="22320"/>
                </a:lnTo>
                <a:lnTo>
                  <a:pt x="111549" y="22320"/>
                </a:lnTo>
                <a:lnTo>
                  <a:pt x="111549" y="3398"/>
                </a:lnTo>
                <a:close/>
              </a:path>
            </a:pathLst>
          </a:custGeom>
          <a:solidFill>
            <a:srgbClr val="25130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4160875" y="4676427"/>
            <a:ext cx="1371856" cy="297448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92710" marR="12700" indent="-80645">
              <a:lnSpc>
                <a:spcPts val="1230"/>
              </a:lnSpc>
            </a:pPr>
            <a:r>
              <a:rPr sz="1050" b="1" spc="-55" dirty="0" smtClean="0">
                <a:solidFill>
                  <a:srgbClr val="FEFEFE"/>
                </a:solidFill>
                <a:latin typeface="Arial"/>
                <a:cs typeface="Arial"/>
              </a:rPr>
              <a:t>Инд</a:t>
            </a:r>
            <a:r>
              <a:rPr sz="1050" b="1" spc="-65" dirty="0" smtClean="0">
                <a:solidFill>
                  <a:srgbClr val="FEFEFE"/>
                </a:solidFill>
                <a:latin typeface="Arial"/>
                <a:cs typeface="Arial"/>
              </a:rPr>
              <a:t>у</a:t>
            </a:r>
            <a:r>
              <a:rPr sz="1050" b="1" spc="-95" dirty="0" smtClean="0">
                <a:solidFill>
                  <a:srgbClr val="FEFEFE"/>
                </a:solidFill>
                <a:latin typeface="Arial"/>
                <a:cs typeface="Arial"/>
              </a:rPr>
              <a:t>стриальный</a:t>
            </a:r>
            <a:r>
              <a:rPr sz="1050" b="1" spc="-45" dirty="0" smtClean="0">
                <a:solidFill>
                  <a:srgbClr val="FEFEFE"/>
                </a:solidFill>
                <a:latin typeface="Arial"/>
                <a:cs typeface="Arial"/>
              </a:rPr>
              <a:t> </a:t>
            </a:r>
            <a:r>
              <a:rPr sz="1050" b="1" spc="-40" dirty="0" smtClean="0">
                <a:solidFill>
                  <a:srgbClr val="FEFEFE"/>
                </a:solidFill>
                <a:latin typeface="Arial"/>
                <a:cs typeface="Arial"/>
              </a:rPr>
              <a:t>парк</a:t>
            </a:r>
            <a:r>
              <a:rPr sz="1050" b="1" spc="-25" dirty="0" smtClean="0">
                <a:solidFill>
                  <a:srgbClr val="FEFEFE"/>
                </a:solidFill>
                <a:latin typeface="Arial"/>
                <a:cs typeface="Arial"/>
              </a:rPr>
              <a:t> </a:t>
            </a:r>
            <a:r>
              <a:rPr sz="1050" b="1" spc="-70" dirty="0" smtClean="0">
                <a:solidFill>
                  <a:srgbClr val="FEFEFE"/>
                </a:solidFill>
                <a:latin typeface="Arial"/>
                <a:cs typeface="Arial"/>
              </a:rPr>
              <a:t>«Челны»</a:t>
            </a:r>
            <a:endParaRPr sz="1050" dirty="0">
              <a:latin typeface="Arial"/>
              <a:cs typeface="Arial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2777224" y="4736985"/>
            <a:ext cx="344672" cy="238222"/>
          </a:xfrm>
          <a:custGeom>
            <a:avLst/>
            <a:gdLst/>
            <a:ahLst/>
            <a:cxnLst/>
            <a:rect l="l" t="t" r="r" b="b"/>
            <a:pathLst>
              <a:path w="262923" h="262926">
                <a:moveTo>
                  <a:pt x="50923" y="135619"/>
                </a:moveTo>
                <a:lnTo>
                  <a:pt x="0" y="262926"/>
                </a:lnTo>
                <a:lnTo>
                  <a:pt x="96049" y="224506"/>
                </a:lnTo>
                <a:lnTo>
                  <a:pt x="51149" y="224506"/>
                </a:lnTo>
                <a:lnTo>
                  <a:pt x="38420" y="211777"/>
                </a:lnTo>
                <a:lnTo>
                  <a:pt x="73473" y="176723"/>
                </a:lnTo>
                <a:lnTo>
                  <a:pt x="72737" y="175864"/>
                </a:lnTo>
                <a:lnTo>
                  <a:pt x="70614" y="173214"/>
                </a:lnTo>
                <a:lnTo>
                  <a:pt x="52153" y="139165"/>
                </a:lnTo>
                <a:lnTo>
                  <a:pt x="50923" y="135619"/>
                </a:lnTo>
                <a:close/>
              </a:path>
              <a:path w="262923" h="262926">
                <a:moveTo>
                  <a:pt x="73473" y="176723"/>
                </a:moveTo>
                <a:lnTo>
                  <a:pt x="38420" y="211777"/>
                </a:lnTo>
                <a:lnTo>
                  <a:pt x="51149" y="224506"/>
                </a:lnTo>
                <a:lnTo>
                  <a:pt x="86204" y="189451"/>
                </a:lnTo>
                <a:lnTo>
                  <a:pt x="84489" y="187985"/>
                </a:lnTo>
                <a:lnTo>
                  <a:pt x="81991" y="185709"/>
                </a:lnTo>
                <a:lnTo>
                  <a:pt x="79564" y="183358"/>
                </a:lnTo>
                <a:lnTo>
                  <a:pt x="77217" y="180936"/>
                </a:lnTo>
                <a:lnTo>
                  <a:pt x="74941" y="178437"/>
                </a:lnTo>
                <a:lnTo>
                  <a:pt x="73473" y="176723"/>
                </a:lnTo>
                <a:close/>
              </a:path>
              <a:path w="262923" h="262926">
                <a:moveTo>
                  <a:pt x="86204" y="189451"/>
                </a:moveTo>
                <a:lnTo>
                  <a:pt x="51149" y="224506"/>
                </a:lnTo>
                <a:lnTo>
                  <a:pt x="96049" y="224506"/>
                </a:lnTo>
                <a:lnTo>
                  <a:pt x="127303" y="212004"/>
                </a:lnTo>
                <a:lnTo>
                  <a:pt x="123761" y="210773"/>
                </a:lnTo>
                <a:lnTo>
                  <a:pt x="120294" y="209466"/>
                </a:lnTo>
                <a:lnTo>
                  <a:pt x="87063" y="190185"/>
                </a:lnTo>
                <a:lnTo>
                  <a:pt x="86204" y="189451"/>
                </a:lnTo>
                <a:close/>
              </a:path>
              <a:path w="262923" h="262926">
                <a:moveTo>
                  <a:pt x="250193" y="0"/>
                </a:moveTo>
                <a:lnTo>
                  <a:pt x="73473" y="176723"/>
                </a:lnTo>
                <a:lnTo>
                  <a:pt x="74941" y="178437"/>
                </a:lnTo>
                <a:lnTo>
                  <a:pt x="77217" y="180936"/>
                </a:lnTo>
                <a:lnTo>
                  <a:pt x="79564" y="183358"/>
                </a:lnTo>
                <a:lnTo>
                  <a:pt x="81991" y="185709"/>
                </a:lnTo>
                <a:lnTo>
                  <a:pt x="84489" y="187985"/>
                </a:lnTo>
                <a:lnTo>
                  <a:pt x="86204" y="189451"/>
                </a:lnTo>
                <a:lnTo>
                  <a:pt x="262923" y="12730"/>
                </a:lnTo>
                <a:lnTo>
                  <a:pt x="250193" y="0"/>
                </a:lnTo>
                <a:close/>
              </a:path>
            </a:pathLst>
          </a:custGeom>
          <a:solidFill>
            <a:srgbClr val="FEFEF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2228071" y="5116529"/>
            <a:ext cx="344670" cy="238219"/>
          </a:xfrm>
          <a:custGeom>
            <a:avLst/>
            <a:gdLst/>
            <a:ahLst/>
            <a:cxnLst/>
            <a:rect l="l" t="t" r="r" b="b"/>
            <a:pathLst>
              <a:path w="262921" h="262923">
                <a:moveTo>
                  <a:pt x="50921" y="135619"/>
                </a:moveTo>
                <a:lnTo>
                  <a:pt x="0" y="262923"/>
                </a:lnTo>
                <a:lnTo>
                  <a:pt x="96045" y="224504"/>
                </a:lnTo>
                <a:lnTo>
                  <a:pt x="51147" y="224504"/>
                </a:lnTo>
                <a:lnTo>
                  <a:pt x="38418" y="211773"/>
                </a:lnTo>
                <a:lnTo>
                  <a:pt x="73473" y="176718"/>
                </a:lnTo>
                <a:lnTo>
                  <a:pt x="72740" y="175860"/>
                </a:lnTo>
                <a:lnTo>
                  <a:pt x="70613" y="173214"/>
                </a:lnTo>
                <a:lnTo>
                  <a:pt x="52152" y="139161"/>
                </a:lnTo>
                <a:lnTo>
                  <a:pt x="50921" y="135619"/>
                </a:lnTo>
                <a:close/>
              </a:path>
              <a:path w="262921" h="262923">
                <a:moveTo>
                  <a:pt x="73473" y="176718"/>
                </a:moveTo>
                <a:lnTo>
                  <a:pt x="38418" y="211773"/>
                </a:lnTo>
                <a:lnTo>
                  <a:pt x="51147" y="224504"/>
                </a:lnTo>
                <a:lnTo>
                  <a:pt x="86204" y="189448"/>
                </a:lnTo>
                <a:lnTo>
                  <a:pt x="84488" y="187981"/>
                </a:lnTo>
                <a:lnTo>
                  <a:pt x="81989" y="185707"/>
                </a:lnTo>
                <a:lnTo>
                  <a:pt x="79562" y="183356"/>
                </a:lnTo>
                <a:lnTo>
                  <a:pt x="77215" y="180933"/>
                </a:lnTo>
                <a:lnTo>
                  <a:pt x="74940" y="178435"/>
                </a:lnTo>
                <a:lnTo>
                  <a:pt x="73473" y="176718"/>
                </a:lnTo>
                <a:close/>
              </a:path>
              <a:path w="262921" h="262923">
                <a:moveTo>
                  <a:pt x="86204" y="189448"/>
                </a:moveTo>
                <a:lnTo>
                  <a:pt x="51147" y="224504"/>
                </a:lnTo>
                <a:lnTo>
                  <a:pt x="96045" y="224504"/>
                </a:lnTo>
                <a:lnTo>
                  <a:pt x="127302" y="212001"/>
                </a:lnTo>
                <a:lnTo>
                  <a:pt x="123760" y="210769"/>
                </a:lnTo>
                <a:lnTo>
                  <a:pt x="120293" y="209466"/>
                </a:lnTo>
                <a:lnTo>
                  <a:pt x="87062" y="190181"/>
                </a:lnTo>
                <a:lnTo>
                  <a:pt x="86204" y="189448"/>
                </a:lnTo>
                <a:close/>
              </a:path>
              <a:path w="262921" h="262923">
                <a:moveTo>
                  <a:pt x="250192" y="0"/>
                </a:moveTo>
                <a:lnTo>
                  <a:pt x="73473" y="176718"/>
                </a:lnTo>
                <a:lnTo>
                  <a:pt x="74940" y="178435"/>
                </a:lnTo>
                <a:lnTo>
                  <a:pt x="77215" y="180933"/>
                </a:lnTo>
                <a:lnTo>
                  <a:pt x="79562" y="183356"/>
                </a:lnTo>
                <a:lnTo>
                  <a:pt x="81989" y="185707"/>
                </a:lnTo>
                <a:lnTo>
                  <a:pt x="84488" y="187981"/>
                </a:lnTo>
                <a:lnTo>
                  <a:pt x="86204" y="189448"/>
                </a:lnTo>
                <a:lnTo>
                  <a:pt x="262921" y="12730"/>
                </a:lnTo>
                <a:lnTo>
                  <a:pt x="250192" y="0"/>
                </a:lnTo>
                <a:close/>
              </a:path>
            </a:pathLst>
          </a:custGeom>
          <a:solidFill>
            <a:srgbClr val="FEFEF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2919225" y="4832037"/>
            <a:ext cx="697222" cy="290982"/>
          </a:xfrm>
          <a:custGeom>
            <a:avLst/>
            <a:gdLst/>
            <a:ahLst/>
            <a:cxnLst/>
            <a:rect l="l" t="t" r="r" b="b"/>
            <a:pathLst>
              <a:path w="531855" h="321158">
                <a:moveTo>
                  <a:pt x="173141" y="218292"/>
                </a:moveTo>
                <a:lnTo>
                  <a:pt x="163228" y="218292"/>
                </a:lnTo>
                <a:lnTo>
                  <a:pt x="157543" y="219171"/>
                </a:lnTo>
                <a:lnTo>
                  <a:pt x="146502" y="222907"/>
                </a:lnTo>
                <a:lnTo>
                  <a:pt x="141347" y="225766"/>
                </a:lnTo>
                <a:lnTo>
                  <a:pt x="125514" y="240040"/>
                </a:lnTo>
                <a:lnTo>
                  <a:pt x="142995" y="266788"/>
                </a:lnTo>
                <a:lnTo>
                  <a:pt x="142995" y="272263"/>
                </a:lnTo>
                <a:lnTo>
                  <a:pt x="139975" y="276749"/>
                </a:lnTo>
                <a:lnTo>
                  <a:pt x="124952" y="299450"/>
                </a:lnTo>
                <a:lnTo>
                  <a:pt x="140917" y="313747"/>
                </a:lnTo>
                <a:lnTo>
                  <a:pt x="146066" y="316583"/>
                </a:lnTo>
                <a:lnTo>
                  <a:pt x="157060" y="320281"/>
                </a:lnTo>
                <a:lnTo>
                  <a:pt x="162702" y="321158"/>
                </a:lnTo>
                <a:lnTo>
                  <a:pt x="172821" y="321158"/>
                </a:lnTo>
                <a:lnTo>
                  <a:pt x="177181" y="320467"/>
                </a:lnTo>
                <a:lnTo>
                  <a:pt x="185717" y="317800"/>
                </a:lnTo>
                <a:lnTo>
                  <a:pt x="189734" y="315723"/>
                </a:lnTo>
                <a:lnTo>
                  <a:pt x="193330" y="312976"/>
                </a:lnTo>
                <a:lnTo>
                  <a:pt x="245777" y="312976"/>
                </a:lnTo>
                <a:lnTo>
                  <a:pt x="257040" y="298324"/>
                </a:lnTo>
                <a:lnTo>
                  <a:pt x="420209" y="298324"/>
                </a:lnTo>
                <a:lnTo>
                  <a:pt x="420209" y="288564"/>
                </a:lnTo>
                <a:lnTo>
                  <a:pt x="417607" y="282261"/>
                </a:lnTo>
                <a:lnTo>
                  <a:pt x="407955" y="272595"/>
                </a:lnTo>
                <a:lnTo>
                  <a:pt x="401587" y="270046"/>
                </a:lnTo>
                <a:lnTo>
                  <a:pt x="393959" y="270046"/>
                </a:lnTo>
                <a:lnTo>
                  <a:pt x="393959" y="244731"/>
                </a:lnTo>
                <a:lnTo>
                  <a:pt x="350535" y="244731"/>
                </a:lnTo>
                <a:lnTo>
                  <a:pt x="346665" y="237412"/>
                </a:lnTo>
                <a:lnTo>
                  <a:pt x="257464" y="237314"/>
                </a:lnTo>
                <a:lnTo>
                  <a:pt x="257464" y="220806"/>
                </a:lnTo>
                <a:lnTo>
                  <a:pt x="184086" y="220806"/>
                </a:lnTo>
                <a:lnTo>
                  <a:pt x="183168" y="220474"/>
                </a:lnTo>
                <a:lnTo>
                  <a:pt x="182232" y="220182"/>
                </a:lnTo>
                <a:lnTo>
                  <a:pt x="177275" y="218828"/>
                </a:lnTo>
                <a:lnTo>
                  <a:pt x="173141" y="218292"/>
                </a:lnTo>
                <a:close/>
              </a:path>
              <a:path w="531855" h="321158">
                <a:moveTo>
                  <a:pt x="420209" y="298324"/>
                </a:moveTo>
                <a:lnTo>
                  <a:pt x="257040" y="298324"/>
                </a:lnTo>
                <a:lnTo>
                  <a:pt x="257040" y="320493"/>
                </a:lnTo>
                <a:lnTo>
                  <a:pt x="388908" y="320493"/>
                </a:lnTo>
                <a:lnTo>
                  <a:pt x="390809" y="320932"/>
                </a:lnTo>
                <a:lnTo>
                  <a:pt x="392777" y="321158"/>
                </a:lnTo>
                <a:lnTo>
                  <a:pt x="402206" y="321158"/>
                </a:lnTo>
                <a:lnTo>
                  <a:pt x="409050" y="318181"/>
                </a:lnTo>
                <a:lnTo>
                  <a:pt x="418024" y="307701"/>
                </a:lnTo>
                <a:lnTo>
                  <a:pt x="420209" y="301722"/>
                </a:lnTo>
                <a:lnTo>
                  <a:pt x="420209" y="298324"/>
                </a:lnTo>
                <a:close/>
              </a:path>
              <a:path w="531855" h="321158">
                <a:moveTo>
                  <a:pt x="245777" y="312976"/>
                </a:moveTo>
                <a:lnTo>
                  <a:pt x="193330" y="312976"/>
                </a:lnTo>
                <a:lnTo>
                  <a:pt x="196517" y="315193"/>
                </a:lnTo>
                <a:lnTo>
                  <a:pt x="199998" y="316951"/>
                </a:lnTo>
                <a:lnTo>
                  <a:pt x="209116" y="320144"/>
                </a:lnTo>
                <a:lnTo>
                  <a:pt x="214809" y="320968"/>
                </a:lnTo>
                <a:lnTo>
                  <a:pt x="224956" y="320968"/>
                </a:lnTo>
                <a:lnTo>
                  <a:pt x="229345" y="320342"/>
                </a:lnTo>
                <a:lnTo>
                  <a:pt x="238236" y="317703"/>
                </a:lnTo>
                <a:lnTo>
                  <a:pt x="242571" y="315521"/>
                </a:lnTo>
                <a:lnTo>
                  <a:pt x="245777" y="312976"/>
                </a:lnTo>
                <a:close/>
              </a:path>
              <a:path w="531855" h="321158">
                <a:moveTo>
                  <a:pt x="401558" y="270035"/>
                </a:moveTo>
                <a:lnTo>
                  <a:pt x="393959" y="270046"/>
                </a:lnTo>
                <a:lnTo>
                  <a:pt x="401587" y="270046"/>
                </a:lnTo>
                <a:close/>
              </a:path>
              <a:path w="531855" h="321158">
                <a:moveTo>
                  <a:pt x="393959" y="237412"/>
                </a:moveTo>
                <a:lnTo>
                  <a:pt x="354524" y="237412"/>
                </a:lnTo>
                <a:lnTo>
                  <a:pt x="350535" y="244731"/>
                </a:lnTo>
                <a:lnTo>
                  <a:pt x="393959" y="244731"/>
                </a:lnTo>
                <a:lnTo>
                  <a:pt x="393959" y="237412"/>
                </a:lnTo>
                <a:close/>
              </a:path>
              <a:path w="531855" h="321158">
                <a:moveTo>
                  <a:pt x="257464" y="218959"/>
                </a:moveTo>
                <a:lnTo>
                  <a:pt x="184086" y="218959"/>
                </a:lnTo>
                <a:lnTo>
                  <a:pt x="184086" y="220806"/>
                </a:lnTo>
                <a:lnTo>
                  <a:pt x="257464" y="220806"/>
                </a:lnTo>
                <a:lnTo>
                  <a:pt x="257464" y="218959"/>
                </a:lnTo>
                <a:close/>
              </a:path>
              <a:path w="531855" h="321158">
                <a:moveTo>
                  <a:pt x="531855" y="204015"/>
                </a:moveTo>
                <a:lnTo>
                  <a:pt x="126144" y="204015"/>
                </a:lnTo>
                <a:lnTo>
                  <a:pt x="129801" y="206660"/>
                </a:lnTo>
                <a:lnTo>
                  <a:pt x="133894" y="208573"/>
                </a:lnTo>
                <a:lnTo>
                  <a:pt x="142405" y="210941"/>
                </a:lnTo>
                <a:lnTo>
                  <a:pt x="146692" y="211489"/>
                </a:lnTo>
                <a:lnTo>
                  <a:pt x="155296" y="211377"/>
                </a:lnTo>
                <a:lnTo>
                  <a:pt x="158679" y="211013"/>
                </a:lnTo>
                <a:lnTo>
                  <a:pt x="159674" y="210861"/>
                </a:lnTo>
                <a:lnTo>
                  <a:pt x="160783" y="210646"/>
                </a:lnTo>
                <a:lnTo>
                  <a:pt x="349916" y="210646"/>
                </a:lnTo>
                <a:lnTo>
                  <a:pt x="349916" y="209923"/>
                </a:lnTo>
                <a:lnTo>
                  <a:pt x="424737" y="209923"/>
                </a:lnTo>
                <a:lnTo>
                  <a:pt x="430470" y="207763"/>
                </a:lnTo>
                <a:lnTo>
                  <a:pt x="433018" y="206413"/>
                </a:lnTo>
                <a:lnTo>
                  <a:pt x="435250" y="204817"/>
                </a:lnTo>
                <a:lnTo>
                  <a:pt x="531304" y="204817"/>
                </a:lnTo>
                <a:lnTo>
                  <a:pt x="531855" y="204015"/>
                </a:lnTo>
                <a:close/>
              </a:path>
              <a:path w="531855" h="321158">
                <a:moveTo>
                  <a:pt x="424737" y="209923"/>
                </a:moveTo>
                <a:lnTo>
                  <a:pt x="349916" y="209923"/>
                </a:lnTo>
                <a:lnTo>
                  <a:pt x="353912" y="210985"/>
                </a:lnTo>
                <a:lnTo>
                  <a:pt x="358023" y="211489"/>
                </a:lnTo>
                <a:lnTo>
                  <a:pt x="366450" y="211377"/>
                </a:lnTo>
                <a:lnTo>
                  <a:pt x="369693" y="211032"/>
                </a:lnTo>
                <a:lnTo>
                  <a:pt x="370823" y="210861"/>
                </a:lnTo>
                <a:lnTo>
                  <a:pt x="371844" y="210665"/>
                </a:lnTo>
                <a:lnTo>
                  <a:pt x="421486" y="210665"/>
                </a:lnTo>
                <a:lnTo>
                  <a:pt x="423612" y="210347"/>
                </a:lnTo>
                <a:lnTo>
                  <a:pt x="424737" y="209923"/>
                </a:lnTo>
                <a:close/>
              </a:path>
              <a:path w="531855" h="321158">
                <a:moveTo>
                  <a:pt x="531304" y="204817"/>
                </a:moveTo>
                <a:lnTo>
                  <a:pt x="435250" y="204817"/>
                </a:lnTo>
                <a:lnTo>
                  <a:pt x="438591" y="207031"/>
                </a:lnTo>
                <a:lnTo>
                  <a:pt x="442255" y="208677"/>
                </a:lnTo>
                <a:lnTo>
                  <a:pt x="450223" y="210920"/>
                </a:lnTo>
                <a:lnTo>
                  <a:pt x="454449" y="211489"/>
                </a:lnTo>
                <a:lnTo>
                  <a:pt x="462935" y="211489"/>
                </a:lnTo>
                <a:lnTo>
                  <a:pt x="467128" y="210912"/>
                </a:lnTo>
                <a:lnTo>
                  <a:pt x="472093" y="209515"/>
                </a:lnTo>
                <a:lnTo>
                  <a:pt x="472978" y="209235"/>
                </a:lnTo>
                <a:lnTo>
                  <a:pt x="473849" y="208922"/>
                </a:lnTo>
                <a:lnTo>
                  <a:pt x="528487" y="208922"/>
                </a:lnTo>
                <a:lnTo>
                  <a:pt x="531304" y="204817"/>
                </a:lnTo>
                <a:close/>
              </a:path>
              <a:path w="531855" h="321158">
                <a:moveTo>
                  <a:pt x="135719" y="109479"/>
                </a:moveTo>
                <a:lnTo>
                  <a:pt x="56916" y="109479"/>
                </a:lnTo>
                <a:lnTo>
                  <a:pt x="56916" y="133922"/>
                </a:lnTo>
                <a:lnTo>
                  <a:pt x="25401" y="133922"/>
                </a:lnTo>
                <a:lnTo>
                  <a:pt x="0" y="171568"/>
                </a:lnTo>
                <a:lnTo>
                  <a:pt x="25455" y="208922"/>
                </a:lnTo>
                <a:lnTo>
                  <a:pt x="56916" y="208922"/>
                </a:lnTo>
                <a:lnTo>
                  <a:pt x="56916" y="211013"/>
                </a:lnTo>
                <a:lnTo>
                  <a:pt x="109260" y="211013"/>
                </a:lnTo>
                <a:lnTo>
                  <a:pt x="115092" y="209951"/>
                </a:lnTo>
                <a:lnTo>
                  <a:pt x="122443" y="206413"/>
                </a:lnTo>
                <a:lnTo>
                  <a:pt x="124350" y="205292"/>
                </a:lnTo>
                <a:lnTo>
                  <a:pt x="126144" y="204015"/>
                </a:lnTo>
                <a:lnTo>
                  <a:pt x="531855" y="204015"/>
                </a:lnTo>
                <a:lnTo>
                  <a:pt x="554122" y="171568"/>
                </a:lnTo>
                <a:lnTo>
                  <a:pt x="528745" y="134228"/>
                </a:lnTo>
                <a:lnTo>
                  <a:pt x="435189" y="134228"/>
                </a:lnTo>
                <a:lnTo>
                  <a:pt x="432701" y="132421"/>
                </a:lnTo>
                <a:lnTo>
                  <a:pt x="429952" y="131010"/>
                </a:lnTo>
                <a:lnTo>
                  <a:pt x="427056" y="129980"/>
                </a:lnTo>
                <a:lnTo>
                  <a:pt x="135719" y="129980"/>
                </a:lnTo>
                <a:lnTo>
                  <a:pt x="135719" y="109479"/>
                </a:lnTo>
                <a:close/>
              </a:path>
              <a:path w="531855" h="321158">
                <a:moveTo>
                  <a:pt x="349916" y="210646"/>
                </a:moveTo>
                <a:lnTo>
                  <a:pt x="160783" y="210646"/>
                </a:lnTo>
                <a:lnTo>
                  <a:pt x="160783" y="211013"/>
                </a:lnTo>
                <a:lnTo>
                  <a:pt x="349916" y="211013"/>
                </a:lnTo>
                <a:lnTo>
                  <a:pt x="349916" y="210646"/>
                </a:lnTo>
                <a:close/>
              </a:path>
              <a:path w="531855" h="321158">
                <a:moveTo>
                  <a:pt x="421486" y="210665"/>
                </a:moveTo>
                <a:lnTo>
                  <a:pt x="371844" y="210665"/>
                </a:lnTo>
                <a:lnTo>
                  <a:pt x="371844" y="211013"/>
                </a:lnTo>
                <a:lnTo>
                  <a:pt x="419155" y="211013"/>
                </a:lnTo>
                <a:lnTo>
                  <a:pt x="421486" y="210665"/>
                </a:lnTo>
                <a:close/>
              </a:path>
              <a:path w="531855" h="321158">
                <a:moveTo>
                  <a:pt x="463194" y="127360"/>
                </a:moveTo>
                <a:lnTo>
                  <a:pt x="454503" y="127360"/>
                </a:lnTo>
                <a:lnTo>
                  <a:pt x="450245" y="127969"/>
                </a:lnTo>
                <a:lnTo>
                  <a:pt x="442231" y="130305"/>
                </a:lnTo>
                <a:lnTo>
                  <a:pt x="438544" y="131979"/>
                </a:lnTo>
                <a:lnTo>
                  <a:pt x="435189" y="134228"/>
                </a:lnTo>
                <a:lnTo>
                  <a:pt x="528745" y="134228"/>
                </a:lnTo>
                <a:lnTo>
                  <a:pt x="528537" y="133922"/>
                </a:lnTo>
                <a:lnTo>
                  <a:pt x="482130" y="133922"/>
                </a:lnTo>
                <a:lnTo>
                  <a:pt x="478947" y="131817"/>
                </a:lnTo>
                <a:lnTo>
                  <a:pt x="475458" y="130243"/>
                </a:lnTo>
                <a:lnTo>
                  <a:pt x="467480" y="127933"/>
                </a:lnTo>
                <a:lnTo>
                  <a:pt x="463194" y="127360"/>
                </a:lnTo>
                <a:close/>
              </a:path>
              <a:path w="531855" h="321158">
                <a:moveTo>
                  <a:pt x="153807" y="127457"/>
                </a:moveTo>
                <a:lnTo>
                  <a:pt x="145609" y="127457"/>
                </a:lnTo>
                <a:lnTo>
                  <a:pt x="141019" y="128159"/>
                </a:lnTo>
                <a:lnTo>
                  <a:pt x="135719" y="129980"/>
                </a:lnTo>
                <a:lnTo>
                  <a:pt x="427056" y="129980"/>
                </a:lnTo>
                <a:lnTo>
                  <a:pt x="424296" y="128998"/>
                </a:lnTo>
                <a:lnTo>
                  <a:pt x="349916" y="128998"/>
                </a:lnTo>
                <a:lnTo>
                  <a:pt x="349916" y="128685"/>
                </a:lnTo>
                <a:lnTo>
                  <a:pt x="160783" y="128685"/>
                </a:lnTo>
                <a:lnTo>
                  <a:pt x="157283" y="127839"/>
                </a:lnTo>
                <a:lnTo>
                  <a:pt x="153807" y="127457"/>
                </a:lnTo>
                <a:close/>
              </a:path>
              <a:path w="531855" h="321158">
                <a:moveTo>
                  <a:pt x="364928" y="127457"/>
                </a:moveTo>
                <a:lnTo>
                  <a:pt x="357512" y="127457"/>
                </a:lnTo>
                <a:lnTo>
                  <a:pt x="353589" y="127969"/>
                </a:lnTo>
                <a:lnTo>
                  <a:pt x="349916" y="128998"/>
                </a:lnTo>
                <a:lnTo>
                  <a:pt x="424296" y="128998"/>
                </a:lnTo>
                <a:lnTo>
                  <a:pt x="423353" y="128663"/>
                </a:lnTo>
                <a:lnTo>
                  <a:pt x="371844" y="128663"/>
                </a:lnTo>
                <a:lnTo>
                  <a:pt x="368430" y="127839"/>
                </a:lnTo>
                <a:lnTo>
                  <a:pt x="364928" y="127457"/>
                </a:lnTo>
                <a:close/>
              </a:path>
              <a:path w="531855" h="321158">
                <a:moveTo>
                  <a:pt x="349916" y="127933"/>
                </a:moveTo>
                <a:lnTo>
                  <a:pt x="160783" y="127933"/>
                </a:lnTo>
                <a:lnTo>
                  <a:pt x="160783" y="128685"/>
                </a:lnTo>
                <a:lnTo>
                  <a:pt x="349916" y="128685"/>
                </a:lnTo>
                <a:lnTo>
                  <a:pt x="349916" y="127933"/>
                </a:lnTo>
                <a:close/>
              </a:path>
              <a:path w="531855" h="321158">
                <a:moveTo>
                  <a:pt x="418752" y="127933"/>
                </a:moveTo>
                <a:lnTo>
                  <a:pt x="371844" y="127933"/>
                </a:lnTo>
                <a:lnTo>
                  <a:pt x="371844" y="128663"/>
                </a:lnTo>
                <a:lnTo>
                  <a:pt x="423353" y="128663"/>
                </a:lnTo>
                <a:lnTo>
                  <a:pt x="423000" y="128537"/>
                </a:lnTo>
                <a:lnTo>
                  <a:pt x="418752" y="127933"/>
                </a:lnTo>
                <a:close/>
              </a:path>
              <a:path w="531855" h="321158">
                <a:moveTo>
                  <a:pt x="225253" y="100731"/>
                </a:moveTo>
                <a:lnTo>
                  <a:pt x="170200" y="100731"/>
                </a:lnTo>
                <a:lnTo>
                  <a:pt x="170200" y="120365"/>
                </a:lnTo>
                <a:lnTo>
                  <a:pt x="218282" y="120365"/>
                </a:lnTo>
                <a:lnTo>
                  <a:pt x="218282" y="101869"/>
                </a:lnTo>
                <a:lnTo>
                  <a:pt x="224251" y="101105"/>
                </a:lnTo>
                <a:lnTo>
                  <a:pt x="225253" y="100731"/>
                </a:lnTo>
                <a:close/>
              </a:path>
              <a:path w="531855" h="321158">
                <a:moveTo>
                  <a:pt x="424295" y="100558"/>
                </a:moveTo>
                <a:lnTo>
                  <a:pt x="369464" y="100558"/>
                </a:lnTo>
                <a:lnTo>
                  <a:pt x="369464" y="120365"/>
                </a:lnTo>
                <a:lnTo>
                  <a:pt x="417545" y="120365"/>
                </a:lnTo>
                <a:lnTo>
                  <a:pt x="417545" y="101869"/>
                </a:lnTo>
                <a:lnTo>
                  <a:pt x="421481" y="101365"/>
                </a:lnTo>
                <a:lnTo>
                  <a:pt x="424295" y="100558"/>
                </a:lnTo>
                <a:close/>
              </a:path>
              <a:path w="531855" h="321158">
                <a:moveTo>
                  <a:pt x="476802" y="94222"/>
                </a:moveTo>
                <a:lnTo>
                  <a:pt x="110098" y="94222"/>
                </a:lnTo>
                <a:lnTo>
                  <a:pt x="112262" y="101533"/>
                </a:lnTo>
                <a:lnTo>
                  <a:pt x="152402" y="101624"/>
                </a:lnTo>
                <a:lnTo>
                  <a:pt x="155732" y="101922"/>
                </a:lnTo>
                <a:lnTo>
                  <a:pt x="163288" y="102008"/>
                </a:lnTo>
                <a:lnTo>
                  <a:pt x="166787" y="101584"/>
                </a:lnTo>
                <a:lnTo>
                  <a:pt x="170200" y="100731"/>
                </a:lnTo>
                <a:lnTo>
                  <a:pt x="225253" y="100731"/>
                </a:lnTo>
                <a:lnTo>
                  <a:pt x="229845" y="99014"/>
                </a:lnTo>
                <a:lnTo>
                  <a:pt x="234576" y="95352"/>
                </a:lnTo>
                <a:lnTo>
                  <a:pt x="476802" y="95352"/>
                </a:lnTo>
                <a:lnTo>
                  <a:pt x="476802" y="94222"/>
                </a:lnTo>
                <a:close/>
              </a:path>
              <a:path w="531855" h="321158">
                <a:moveTo>
                  <a:pt x="476802" y="95352"/>
                </a:moveTo>
                <a:lnTo>
                  <a:pt x="234576" y="95352"/>
                </a:lnTo>
                <a:lnTo>
                  <a:pt x="237912" y="97556"/>
                </a:lnTo>
                <a:lnTo>
                  <a:pt x="241570" y="99200"/>
                </a:lnTo>
                <a:lnTo>
                  <a:pt x="249530" y="101439"/>
                </a:lnTo>
                <a:lnTo>
                  <a:pt x="253757" y="102008"/>
                </a:lnTo>
                <a:lnTo>
                  <a:pt x="261893" y="102008"/>
                </a:lnTo>
                <a:lnTo>
                  <a:pt x="265744" y="101523"/>
                </a:lnTo>
                <a:lnTo>
                  <a:pt x="269500" y="100558"/>
                </a:lnTo>
                <a:lnTo>
                  <a:pt x="424295" y="100558"/>
                </a:lnTo>
                <a:lnTo>
                  <a:pt x="425253" y="100284"/>
                </a:lnTo>
                <a:lnTo>
                  <a:pt x="428720" y="98560"/>
                </a:lnTo>
                <a:lnTo>
                  <a:pt x="476802" y="98560"/>
                </a:lnTo>
                <a:lnTo>
                  <a:pt x="476802" y="95352"/>
                </a:lnTo>
                <a:close/>
              </a:path>
              <a:path w="531855" h="321158">
                <a:moveTo>
                  <a:pt x="369281" y="100605"/>
                </a:moveTo>
                <a:lnTo>
                  <a:pt x="346590" y="100605"/>
                </a:lnTo>
                <a:lnTo>
                  <a:pt x="350315" y="101545"/>
                </a:lnTo>
                <a:lnTo>
                  <a:pt x="354135" y="102008"/>
                </a:lnTo>
                <a:lnTo>
                  <a:pt x="361857" y="102008"/>
                </a:lnTo>
                <a:lnTo>
                  <a:pt x="365709" y="101523"/>
                </a:lnTo>
                <a:lnTo>
                  <a:pt x="369281" y="100605"/>
                </a:lnTo>
                <a:close/>
              </a:path>
              <a:path w="531855" h="321158">
                <a:moveTo>
                  <a:pt x="129844" y="0"/>
                </a:moveTo>
                <a:lnTo>
                  <a:pt x="90982" y="0"/>
                </a:lnTo>
                <a:lnTo>
                  <a:pt x="55317" y="101533"/>
                </a:lnTo>
                <a:lnTo>
                  <a:pt x="107783" y="101533"/>
                </a:lnTo>
                <a:lnTo>
                  <a:pt x="110098" y="94222"/>
                </a:lnTo>
                <a:lnTo>
                  <a:pt x="476802" y="94222"/>
                </a:lnTo>
                <a:lnTo>
                  <a:pt x="476802" y="64724"/>
                </a:lnTo>
                <a:lnTo>
                  <a:pt x="490212" y="64724"/>
                </a:lnTo>
                <a:lnTo>
                  <a:pt x="490212" y="24563"/>
                </a:lnTo>
                <a:lnTo>
                  <a:pt x="234781" y="24563"/>
                </a:lnTo>
                <a:lnTo>
                  <a:pt x="233586" y="23666"/>
                </a:lnTo>
                <a:lnTo>
                  <a:pt x="138088" y="23666"/>
                </a:lnTo>
                <a:lnTo>
                  <a:pt x="129844" y="0"/>
                </a:lnTo>
                <a:close/>
              </a:path>
              <a:path w="531855" h="321158">
                <a:moveTo>
                  <a:pt x="369464" y="100558"/>
                </a:moveTo>
                <a:lnTo>
                  <a:pt x="269500" y="100558"/>
                </a:lnTo>
                <a:lnTo>
                  <a:pt x="269500" y="101533"/>
                </a:lnTo>
                <a:lnTo>
                  <a:pt x="346590" y="101533"/>
                </a:lnTo>
                <a:lnTo>
                  <a:pt x="346590" y="100605"/>
                </a:lnTo>
                <a:lnTo>
                  <a:pt x="369281" y="100605"/>
                </a:lnTo>
                <a:lnTo>
                  <a:pt x="369464" y="100558"/>
                </a:lnTo>
                <a:close/>
              </a:path>
              <a:path w="531855" h="321158">
                <a:moveTo>
                  <a:pt x="476802" y="98560"/>
                </a:moveTo>
                <a:lnTo>
                  <a:pt x="428720" y="98560"/>
                </a:lnTo>
                <a:lnTo>
                  <a:pt x="428720" y="101533"/>
                </a:lnTo>
                <a:lnTo>
                  <a:pt x="476802" y="101533"/>
                </a:lnTo>
                <a:lnTo>
                  <a:pt x="476802" y="98560"/>
                </a:lnTo>
                <a:close/>
              </a:path>
              <a:path w="531855" h="321158">
                <a:moveTo>
                  <a:pt x="261954" y="17880"/>
                </a:moveTo>
                <a:lnTo>
                  <a:pt x="253810" y="17880"/>
                </a:lnTo>
                <a:lnTo>
                  <a:pt x="249487" y="18507"/>
                </a:lnTo>
                <a:lnTo>
                  <a:pt x="241646" y="20793"/>
                </a:lnTo>
                <a:lnTo>
                  <a:pt x="238061" y="22406"/>
                </a:lnTo>
                <a:lnTo>
                  <a:pt x="234781" y="24563"/>
                </a:lnTo>
                <a:lnTo>
                  <a:pt x="490212" y="24563"/>
                </a:lnTo>
                <a:lnTo>
                  <a:pt x="490212" y="19359"/>
                </a:lnTo>
                <a:lnTo>
                  <a:pt x="346590" y="19359"/>
                </a:lnTo>
                <a:lnTo>
                  <a:pt x="269500" y="19263"/>
                </a:lnTo>
                <a:lnTo>
                  <a:pt x="265774" y="18327"/>
                </a:lnTo>
                <a:lnTo>
                  <a:pt x="261954" y="17880"/>
                </a:lnTo>
                <a:close/>
              </a:path>
              <a:path w="531855" h="321158">
                <a:moveTo>
                  <a:pt x="163940" y="17880"/>
                </a:moveTo>
                <a:lnTo>
                  <a:pt x="158730" y="17880"/>
                </a:lnTo>
                <a:lnTo>
                  <a:pt x="156747" y="18009"/>
                </a:lnTo>
                <a:lnTo>
                  <a:pt x="138088" y="23666"/>
                </a:lnTo>
                <a:lnTo>
                  <a:pt x="233586" y="23666"/>
                </a:lnTo>
                <a:lnTo>
                  <a:pt x="228772" y="20052"/>
                </a:lnTo>
                <a:lnTo>
                  <a:pt x="224337" y="18853"/>
                </a:lnTo>
                <a:lnTo>
                  <a:pt x="170200" y="18853"/>
                </a:lnTo>
                <a:lnTo>
                  <a:pt x="167123" y="18190"/>
                </a:lnTo>
                <a:lnTo>
                  <a:pt x="163940" y="17880"/>
                </a:lnTo>
                <a:close/>
              </a:path>
              <a:path w="531855" h="321158">
                <a:moveTo>
                  <a:pt x="361919" y="17880"/>
                </a:moveTo>
                <a:lnTo>
                  <a:pt x="354192" y="17880"/>
                </a:lnTo>
                <a:lnTo>
                  <a:pt x="350340" y="18378"/>
                </a:lnTo>
                <a:lnTo>
                  <a:pt x="346590" y="19359"/>
                </a:lnTo>
                <a:lnTo>
                  <a:pt x="490212" y="19359"/>
                </a:lnTo>
                <a:lnTo>
                  <a:pt x="369464" y="19263"/>
                </a:lnTo>
                <a:lnTo>
                  <a:pt x="365738" y="18327"/>
                </a:lnTo>
                <a:lnTo>
                  <a:pt x="361919" y="17880"/>
                </a:lnTo>
                <a:close/>
              </a:path>
              <a:path w="531855" h="321158">
                <a:moveTo>
                  <a:pt x="346590" y="18356"/>
                </a:moveTo>
                <a:lnTo>
                  <a:pt x="269500" y="18356"/>
                </a:lnTo>
                <a:lnTo>
                  <a:pt x="269500" y="19263"/>
                </a:lnTo>
                <a:lnTo>
                  <a:pt x="346590" y="19263"/>
                </a:lnTo>
                <a:lnTo>
                  <a:pt x="346590" y="18356"/>
                </a:lnTo>
                <a:close/>
              </a:path>
              <a:path w="531855" h="321158">
                <a:moveTo>
                  <a:pt x="411232" y="18072"/>
                </a:moveTo>
                <a:lnTo>
                  <a:pt x="409425" y="18244"/>
                </a:lnTo>
                <a:lnTo>
                  <a:pt x="407639" y="18547"/>
                </a:lnTo>
                <a:lnTo>
                  <a:pt x="369464" y="18547"/>
                </a:lnTo>
                <a:lnTo>
                  <a:pt x="369464" y="19263"/>
                </a:lnTo>
                <a:lnTo>
                  <a:pt x="490212" y="19263"/>
                </a:lnTo>
                <a:lnTo>
                  <a:pt x="490212" y="18453"/>
                </a:lnTo>
                <a:lnTo>
                  <a:pt x="418734" y="18453"/>
                </a:lnTo>
                <a:lnTo>
                  <a:pt x="416869" y="18197"/>
                </a:lnTo>
                <a:lnTo>
                  <a:pt x="411232" y="18072"/>
                </a:lnTo>
                <a:close/>
              </a:path>
              <a:path w="531855" h="321158">
                <a:moveTo>
                  <a:pt x="221447" y="18072"/>
                </a:moveTo>
                <a:lnTo>
                  <a:pt x="211968" y="18072"/>
                </a:lnTo>
                <a:lnTo>
                  <a:pt x="210160" y="18244"/>
                </a:lnTo>
                <a:lnTo>
                  <a:pt x="208375" y="18547"/>
                </a:lnTo>
                <a:lnTo>
                  <a:pt x="170200" y="18547"/>
                </a:lnTo>
                <a:lnTo>
                  <a:pt x="170200" y="18853"/>
                </a:lnTo>
                <a:lnTo>
                  <a:pt x="224337" y="18853"/>
                </a:lnTo>
                <a:lnTo>
                  <a:pt x="221447" y="18072"/>
                </a:lnTo>
                <a:close/>
              </a:path>
            </a:pathLst>
          </a:custGeom>
          <a:solidFill>
            <a:srgbClr val="25130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" name="object 16"/>
          <p:cNvSpPr txBox="1"/>
          <p:nvPr/>
        </p:nvSpPr>
        <p:spPr>
          <a:xfrm>
            <a:off x="2925357" y="4821422"/>
            <a:ext cx="712566" cy="318161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74930">
              <a:lnSpc>
                <a:spcPct val="100000"/>
              </a:lnSpc>
            </a:pPr>
            <a:r>
              <a:rPr sz="750" b="1" spc="-70" dirty="0" smtClean="0">
                <a:solidFill>
                  <a:srgbClr val="FEFEFE"/>
                </a:solidFill>
                <a:latin typeface="Arial"/>
                <a:cs typeface="Arial"/>
              </a:rPr>
              <a:t>Аэропорт</a:t>
            </a:r>
            <a:endParaRPr sz="750">
              <a:latin typeface="Arial"/>
              <a:cs typeface="Arial"/>
            </a:endParaRPr>
          </a:p>
          <a:p>
            <a:pPr marL="139700" marR="12700" indent="-127635">
              <a:lnSpc>
                <a:spcPts val="860"/>
              </a:lnSpc>
              <a:spcBef>
                <a:spcPts val="25"/>
              </a:spcBef>
            </a:pPr>
            <a:r>
              <a:rPr sz="750" b="1" spc="-50" dirty="0" smtClean="0">
                <a:solidFill>
                  <a:srgbClr val="FEFEFE"/>
                </a:solidFill>
                <a:latin typeface="Arial"/>
                <a:cs typeface="Arial"/>
              </a:rPr>
              <a:t>«Бегишево»</a:t>
            </a:r>
            <a:r>
              <a:rPr sz="750" b="1" spc="-25" dirty="0" smtClean="0">
                <a:solidFill>
                  <a:srgbClr val="FEFEFE"/>
                </a:solidFill>
                <a:latin typeface="Arial"/>
                <a:cs typeface="Arial"/>
              </a:rPr>
              <a:t> 35</a:t>
            </a:r>
            <a:r>
              <a:rPr sz="750" b="1" spc="-20" dirty="0" smtClean="0">
                <a:solidFill>
                  <a:srgbClr val="FEFEFE"/>
                </a:solidFill>
                <a:latin typeface="Arial"/>
                <a:cs typeface="Arial"/>
              </a:rPr>
              <a:t> км.</a:t>
            </a:r>
            <a:endParaRPr sz="750">
              <a:latin typeface="Arial"/>
              <a:cs typeface="Arial"/>
            </a:endParaRPr>
          </a:p>
        </p:txBody>
      </p:sp>
      <p:sp>
        <p:nvSpPr>
          <p:cNvPr id="17" name="object 17"/>
          <p:cNvSpPr/>
          <p:nvPr/>
        </p:nvSpPr>
        <p:spPr>
          <a:xfrm>
            <a:off x="8089451" y="5773070"/>
            <a:ext cx="429898" cy="155457"/>
          </a:xfrm>
          <a:custGeom>
            <a:avLst/>
            <a:gdLst/>
            <a:ahLst/>
            <a:cxnLst/>
            <a:rect l="l" t="t" r="r" b="b"/>
            <a:pathLst>
              <a:path w="327935" h="171579">
                <a:moveTo>
                  <a:pt x="223088" y="128719"/>
                </a:moveTo>
                <a:lnTo>
                  <a:pt x="196960" y="158385"/>
                </a:lnTo>
                <a:lnTo>
                  <a:pt x="191091" y="162986"/>
                </a:lnTo>
                <a:lnTo>
                  <a:pt x="327935" y="171579"/>
                </a:lnTo>
                <a:lnTo>
                  <a:pt x="310717" y="151066"/>
                </a:lnTo>
                <a:lnTo>
                  <a:pt x="267343" y="151066"/>
                </a:lnTo>
                <a:lnTo>
                  <a:pt x="223088" y="128719"/>
                </a:lnTo>
                <a:close/>
              </a:path>
              <a:path w="327935" h="171579">
                <a:moveTo>
                  <a:pt x="231203" y="112649"/>
                </a:moveTo>
                <a:lnTo>
                  <a:pt x="223088" y="128719"/>
                </a:lnTo>
                <a:lnTo>
                  <a:pt x="267343" y="151066"/>
                </a:lnTo>
                <a:lnTo>
                  <a:pt x="275457" y="134995"/>
                </a:lnTo>
                <a:lnTo>
                  <a:pt x="231203" y="112649"/>
                </a:lnTo>
                <a:close/>
              </a:path>
              <a:path w="327935" h="171579">
                <a:moveTo>
                  <a:pt x="239786" y="66560"/>
                </a:moveTo>
                <a:lnTo>
                  <a:pt x="233921" y="105199"/>
                </a:lnTo>
                <a:lnTo>
                  <a:pt x="231203" y="112649"/>
                </a:lnTo>
                <a:lnTo>
                  <a:pt x="275457" y="134995"/>
                </a:lnTo>
                <a:lnTo>
                  <a:pt x="267343" y="151066"/>
                </a:lnTo>
                <a:lnTo>
                  <a:pt x="310717" y="151066"/>
                </a:lnTo>
                <a:lnTo>
                  <a:pt x="239786" y="66560"/>
                </a:lnTo>
                <a:close/>
              </a:path>
              <a:path w="327935" h="171579">
                <a:moveTo>
                  <a:pt x="8115" y="0"/>
                </a:moveTo>
                <a:lnTo>
                  <a:pt x="0" y="16070"/>
                </a:lnTo>
                <a:lnTo>
                  <a:pt x="223088" y="128719"/>
                </a:lnTo>
                <a:lnTo>
                  <a:pt x="224259" y="126791"/>
                </a:lnTo>
                <a:lnTo>
                  <a:pt x="231203" y="112649"/>
                </a:lnTo>
                <a:lnTo>
                  <a:pt x="8115" y="0"/>
                </a:lnTo>
                <a:close/>
              </a:path>
            </a:pathLst>
          </a:custGeom>
          <a:solidFill>
            <a:srgbClr val="FEFEF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7883821" y="5622664"/>
            <a:ext cx="818983" cy="93286"/>
          </a:xfrm>
          <a:custGeom>
            <a:avLst/>
            <a:gdLst/>
            <a:ahLst/>
            <a:cxnLst/>
            <a:rect l="l" t="t" r="r" b="b"/>
            <a:pathLst>
              <a:path w="624737" h="102960">
                <a:moveTo>
                  <a:pt x="138596" y="0"/>
                </a:moveTo>
                <a:lnTo>
                  <a:pt x="89564" y="0"/>
                </a:lnTo>
                <a:lnTo>
                  <a:pt x="89564" y="665"/>
                </a:lnTo>
                <a:lnTo>
                  <a:pt x="0" y="665"/>
                </a:lnTo>
                <a:lnTo>
                  <a:pt x="22920" y="56688"/>
                </a:lnTo>
                <a:lnTo>
                  <a:pt x="16610" y="56688"/>
                </a:lnTo>
                <a:lnTo>
                  <a:pt x="16610" y="102960"/>
                </a:lnTo>
                <a:lnTo>
                  <a:pt x="49954" y="102960"/>
                </a:lnTo>
                <a:lnTo>
                  <a:pt x="57859" y="100382"/>
                </a:lnTo>
                <a:lnTo>
                  <a:pt x="68440" y="91400"/>
                </a:lnTo>
                <a:lnTo>
                  <a:pt x="71615" y="86911"/>
                </a:lnTo>
                <a:lnTo>
                  <a:pt x="74109" y="82072"/>
                </a:lnTo>
                <a:lnTo>
                  <a:pt x="460648" y="82072"/>
                </a:lnTo>
                <a:lnTo>
                  <a:pt x="461004" y="81330"/>
                </a:lnTo>
                <a:lnTo>
                  <a:pt x="461567" y="79916"/>
                </a:lnTo>
                <a:lnTo>
                  <a:pt x="624737" y="79916"/>
                </a:lnTo>
                <a:lnTo>
                  <a:pt x="624737" y="70271"/>
                </a:lnTo>
                <a:lnTo>
                  <a:pt x="623753" y="67889"/>
                </a:lnTo>
                <a:lnTo>
                  <a:pt x="287453" y="67889"/>
                </a:lnTo>
                <a:lnTo>
                  <a:pt x="287453" y="62730"/>
                </a:lnTo>
                <a:lnTo>
                  <a:pt x="220348" y="62730"/>
                </a:lnTo>
                <a:lnTo>
                  <a:pt x="204698" y="17797"/>
                </a:lnTo>
                <a:lnTo>
                  <a:pt x="153850" y="17797"/>
                </a:lnTo>
                <a:lnTo>
                  <a:pt x="138596" y="7148"/>
                </a:lnTo>
                <a:lnTo>
                  <a:pt x="138596" y="0"/>
                </a:lnTo>
                <a:close/>
              </a:path>
              <a:path w="624737" h="102960">
                <a:moveTo>
                  <a:pt x="460291" y="82796"/>
                </a:moveTo>
                <a:lnTo>
                  <a:pt x="280516" y="82796"/>
                </a:lnTo>
                <a:lnTo>
                  <a:pt x="294652" y="95453"/>
                </a:lnTo>
                <a:lnTo>
                  <a:pt x="299801" y="98290"/>
                </a:lnTo>
                <a:lnTo>
                  <a:pt x="310795" y="101987"/>
                </a:lnTo>
                <a:lnTo>
                  <a:pt x="316437" y="102866"/>
                </a:lnTo>
                <a:lnTo>
                  <a:pt x="326556" y="102866"/>
                </a:lnTo>
                <a:lnTo>
                  <a:pt x="330916" y="102175"/>
                </a:lnTo>
                <a:lnTo>
                  <a:pt x="339801" y="99399"/>
                </a:lnTo>
                <a:lnTo>
                  <a:pt x="344112" y="97091"/>
                </a:lnTo>
                <a:lnTo>
                  <a:pt x="348343" y="93665"/>
                </a:lnTo>
                <a:lnTo>
                  <a:pt x="451579" y="93665"/>
                </a:lnTo>
                <a:lnTo>
                  <a:pt x="453765" y="92077"/>
                </a:lnTo>
                <a:lnTo>
                  <a:pt x="457060" y="88365"/>
                </a:lnTo>
                <a:lnTo>
                  <a:pt x="460291" y="82796"/>
                </a:lnTo>
                <a:close/>
              </a:path>
              <a:path w="624737" h="102960">
                <a:moveTo>
                  <a:pt x="624737" y="79916"/>
                </a:moveTo>
                <a:lnTo>
                  <a:pt x="461567" y="79916"/>
                </a:lnTo>
                <a:lnTo>
                  <a:pt x="461567" y="102200"/>
                </a:lnTo>
                <a:lnTo>
                  <a:pt x="593435" y="102200"/>
                </a:lnTo>
                <a:lnTo>
                  <a:pt x="595335" y="102638"/>
                </a:lnTo>
                <a:lnTo>
                  <a:pt x="597305" y="102866"/>
                </a:lnTo>
                <a:lnTo>
                  <a:pt x="606733" y="102866"/>
                </a:lnTo>
                <a:lnTo>
                  <a:pt x="613576" y="99889"/>
                </a:lnTo>
                <a:lnTo>
                  <a:pt x="622551" y="89409"/>
                </a:lnTo>
                <a:lnTo>
                  <a:pt x="624737" y="83430"/>
                </a:lnTo>
                <a:lnTo>
                  <a:pt x="624737" y="79916"/>
                </a:lnTo>
                <a:close/>
              </a:path>
              <a:path w="624737" h="102960">
                <a:moveTo>
                  <a:pt x="451579" y="93665"/>
                </a:moveTo>
                <a:lnTo>
                  <a:pt x="348343" y="93665"/>
                </a:lnTo>
                <a:lnTo>
                  <a:pt x="349484" y="94575"/>
                </a:lnTo>
                <a:lnTo>
                  <a:pt x="353823" y="97717"/>
                </a:lnTo>
                <a:lnTo>
                  <a:pt x="357905" y="99679"/>
                </a:lnTo>
                <a:lnTo>
                  <a:pt x="366285" y="102071"/>
                </a:lnTo>
                <a:lnTo>
                  <a:pt x="370375" y="102675"/>
                </a:lnTo>
                <a:lnTo>
                  <a:pt x="378608" y="102675"/>
                </a:lnTo>
                <a:lnTo>
                  <a:pt x="382662" y="102063"/>
                </a:lnTo>
                <a:lnTo>
                  <a:pt x="391092" y="99679"/>
                </a:lnTo>
                <a:lnTo>
                  <a:pt x="395229" y="97699"/>
                </a:lnTo>
                <a:lnTo>
                  <a:pt x="399906" y="94279"/>
                </a:lnTo>
                <a:lnTo>
                  <a:pt x="450732" y="94279"/>
                </a:lnTo>
                <a:lnTo>
                  <a:pt x="451579" y="93665"/>
                </a:lnTo>
                <a:close/>
              </a:path>
              <a:path w="624737" h="102960">
                <a:moveTo>
                  <a:pt x="450732" y="94279"/>
                </a:moveTo>
                <a:lnTo>
                  <a:pt x="399906" y="94279"/>
                </a:lnTo>
                <a:lnTo>
                  <a:pt x="400287" y="94575"/>
                </a:lnTo>
                <a:lnTo>
                  <a:pt x="404615" y="97717"/>
                </a:lnTo>
                <a:lnTo>
                  <a:pt x="408697" y="99679"/>
                </a:lnTo>
                <a:lnTo>
                  <a:pt x="417078" y="102071"/>
                </a:lnTo>
                <a:lnTo>
                  <a:pt x="421167" y="102675"/>
                </a:lnTo>
                <a:lnTo>
                  <a:pt x="429400" y="102675"/>
                </a:lnTo>
                <a:lnTo>
                  <a:pt x="433454" y="102063"/>
                </a:lnTo>
                <a:lnTo>
                  <a:pt x="441884" y="99679"/>
                </a:lnTo>
                <a:lnTo>
                  <a:pt x="446021" y="97699"/>
                </a:lnTo>
                <a:lnTo>
                  <a:pt x="450732" y="94279"/>
                </a:lnTo>
                <a:close/>
              </a:path>
              <a:path w="624737" h="102960">
                <a:moveTo>
                  <a:pt x="460648" y="82072"/>
                </a:moveTo>
                <a:lnTo>
                  <a:pt x="74109" y="82072"/>
                </a:lnTo>
                <a:lnTo>
                  <a:pt x="74905" y="82957"/>
                </a:lnTo>
                <a:lnTo>
                  <a:pt x="75744" y="83807"/>
                </a:lnTo>
                <a:lnTo>
                  <a:pt x="80416" y="88149"/>
                </a:lnTo>
                <a:lnTo>
                  <a:pt x="84801" y="90900"/>
                </a:lnTo>
                <a:lnTo>
                  <a:pt x="89564" y="92897"/>
                </a:lnTo>
                <a:lnTo>
                  <a:pt x="89564" y="102200"/>
                </a:lnTo>
                <a:lnTo>
                  <a:pt x="176669" y="102200"/>
                </a:lnTo>
                <a:lnTo>
                  <a:pt x="178984" y="94888"/>
                </a:lnTo>
                <a:lnTo>
                  <a:pt x="231551" y="94888"/>
                </a:lnTo>
                <a:lnTo>
                  <a:pt x="227340" y="82796"/>
                </a:lnTo>
                <a:lnTo>
                  <a:pt x="460291" y="82796"/>
                </a:lnTo>
                <a:lnTo>
                  <a:pt x="460648" y="82072"/>
                </a:lnTo>
                <a:close/>
              </a:path>
              <a:path w="624737" h="102960">
                <a:moveTo>
                  <a:pt x="231551" y="94888"/>
                </a:moveTo>
                <a:lnTo>
                  <a:pt x="178984" y="94888"/>
                </a:lnTo>
                <a:lnTo>
                  <a:pt x="181148" y="102200"/>
                </a:lnTo>
                <a:lnTo>
                  <a:pt x="234097" y="102200"/>
                </a:lnTo>
                <a:lnTo>
                  <a:pt x="231551" y="94888"/>
                </a:lnTo>
                <a:close/>
              </a:path>
              <a:path w="624737" h="102960">
                <a:moveTo>
                  <a:pt x="326876" y="0"/>
                </a:moveTo>
                <a:lnTo>
                  <a:pt x="316962" y="0"/>
                </a:lnTo>
                <a:lnTo>
                  <a:pt x="311278" y="877"/>
                </a:lnTo>
                <a:lnTo>
                  <a:pt x="300236" y="4615"/>
                </a:lnTo>
                <a:lnTo>
                  <a:pt x="295081" y="7473"/>
                </a:lnTo>
                <a:lnTo>
                  <a:pt x="279248" y="21747"/>
                </a:lnTo>
                <a:lnTo>
                  <a:pt x="296730" y="48494"/>
                </a:lnTo>
                <a:lnTo>
                  <a:pt x="296730" y="53971"/>
                </a:lnTo>
                <a:lnTo>
                  <a:pt x="293710" y="58456"/>
                </a:lnTo>
                <a:lnTo>
                  <a:pt x="287453" y="67889"/>
                </a:lnTo>
                <a:lnTo>
                  <a:pt x="623753" y="67889"/>
                </a:lnTo>
                <a:lnTo>
                  <a:pt x="622133" y="63968"/>
                </a:lnTo>
                <a:lnTo>
                  <a:pt x="612482" y="54302"/>
                </a:lnTo>
                <a:lnTo>
                  <a:pt x="606114" y="51753"/>
                </a:lnTo>
                <a:lnTo>
                  <a:pt x="598486" y="51753"/>
                </a:lnTo>
                <a:lnTo>
                  <a:pt x="598486" y="26437"/>
                </a:lnTo>
                <a:lnTo>
                  <a:pt x="555062" y="26437"/>
                </a:lnTo>
                <a:lnTo>
                  <a:pt x="553254" y="23018"/>
                </a:lnTo>
                <a:lnTo>
                  <a:pt x="461567" y="23018"/>
                </a:lnTo>
                <a:lnTo>
                  <a:pt x="451049" y="8783"/>
                </a:lnTo>
                <a:lnTo>
                  <a:pt x="348851" y="8783"/>
                </a:lnTo>
                <a:lnTo>
                  <a:pt x="348501" y="8492"/>
                </a:lnTo>
                <a:lnTo>
                  <a:pt x="343980" y="4996"/>
                </a:lnTo>
                <a:lnTo>
                  <a:pt x="339656" y="2898"/>
                </a:lnTo>
                <a:lnTo>
                  <a:pt x="331008" y="535"/>
                </a:lnTo>
                <a:lnTo>
                  <a:pt x="326876" y="0"/>
                </a:lnTo>
                <a:close/>
              </a:path>
              <a:path w="624737" h="102960">
                <a:moveTo>
                  <a:pt x="287453" y="36050"/>
                </a:moveTo>
                <a:lnTo>
                  <a:pt x="220348" y="36050"/>
                </a:lnTo>
                <a:lnTo>
                  <a:pt x="220348" y="62730"/>
                </a:lnTo>
                <a:lnTo>
                  <a:pt x="287453" y="62730"/>
                </a:lnTo>
                <a:lnTo>
                  <a:pt x="287453" y="36050"/>
                </a:lnTo>
                <a:close/>
              </a:path>
              <a:path w="624737" h="102960">
                <a:moveTo>
                  <a:pt x="606085" y="51742"/>
                </a:moveTo>
                <a:lnTo>
                  <a:pt x="598486" y="51753"/>
                </a:lnTo>
                <a:lnTo>
                  <a:pt x="606114" y="51753"/>
                </a:lnTo>
                <a:close/>
              </a:path>
              <a:path w="624737" h="102960">
                <a:moveTo>
                  <a:pt x="598486" y="19119"/>
                </a:moveTo>
                <a:lnTo>
                  <a:pt x="559051" y="19119"/>
                </a:lnTo>
                <a:lnTo>
                  <a:pt x="555062" y="26437"/>
                </a:lnTo>
                <a:lnTo>
                  <a:pt x="598486" y="26437"/>
                </a:lnTo>
                <a:lnTo>
                  <a:pt x="598486" y="19119"/>
                </a:lnTo>
                <a:close/>
              </a:path>
              <a:path w="624737" h="102960">
                <a:moveTo>
                  <a:pt x="461567" y="19022"/>
                </a:moveTo>
                <a:lnTo>
                  <a:pt x="461567" y="23018"/>
                </a:lnTo>
                <a:lnTo>
                  <a:pt x="553254" y="23018"/>
                </a:lnTo>
                <a:lnTo>
                  <a:pt x="551192" y="19119"/>
                </a:lnTo>
                <a:lnTo>
                  <a:pt x="461567" y="19022"/>
                </a:lnTo>
                <a:close/>
              </a:path>
              <a:path w="624737" h="102960">
                <a:moveTo>
                  <a:pt x="198730" y="665"/>
                </a:moveTo>
                <a:lnTo>
                  <a:pt x="159868" y="665"/>
                </a:lnTo>
                <a:lnTo>
                  <a:pt x="153850" y="17797"/>
                </a:lnTo>
                <a:lnTo>
                  <a:pt x="204698" y="17797"/>
                </a:lnTo>
                <a:lnTo>
                  <a:pt x="198730" y="665"/>
                </a:lnTo>
                <a:close/>
              </a:path>
              <a:path w="624737" h="102960">
                <a:moveTo>
                  <a:pt x="378687" y="0"/>
                </a:moveTo>
                <a:lnTo>
                  <a:pt x="370328" y="0"/>
                </a:lnTo>
                <a:lnTo>
                  <a:pt x="366152" y="665"/>
                </a:lnTo>
                <a:lnTo>
                  <a:pt x="357836" y="3149"/>
                </a:lnTo>
                <a:lnTo>
                  <a:pt x="353749" y="5166"/>
                </a:lnTo>
                <a:lnTo>
                  <a:pt x="350093" y="7833"/>
                </a:lnTo>
                <a:lnTo>
                  <a:pt x="348851" y="8783"/>
                </a:lnTo>
                <a:lnTo>
                  <a:pt x="451049" y="8783"/>
                </a:lnTo>
                <a:lnTo>
                  <a:pt x="450744" y="8557"/>
                </a:lnTo>
                <a:lnTo>
                  <a:pt x="399928" y="8557"/>
                </a:lnTo>
                <a:lnTo>
                  <a:pt x="395358" y="5154"/>
                </a:lnTo>
                <a:lnTo>
                  <a:pt x="391241" y="3135"/>
                </a:lnTo>
                <a:lnTo>
                  <a:pt x="382809" y="647"/>
                </a:lnTo>
                <a:lnTo>
                  <a:pt x="378687" y="0"/>
                </a:lnTo>
                <a:close/>
              </a:path>
              <a:path w="624737" h="102960">
                <a:moveTo>
                  <a:pt x="429479" y="0"/>
                </a:moveTo>
                <a:lnTo>
                  <a:pt x="421120" y="0"/>
                </a:lnTo>
                <a:lnTo>
                  <a:pt x="416945" y="665"/>
                </a:lnTo>
                <a:lnTo>
                  <a:pt x="408628" y="3149"/>
                </a:lnTo>
                <a:lnTo>
                  <a:pt x="404541" y="5166"/>
                </a:lnTo>
                <a:lnTo>
                  <a:pt x="400885" y="7833"/>
                </a:lnTo>
                <a:lnTo>
                  <a:pt x="399928" y="8557"/>
                </a:lnTo>
                <a:lnTo>
                  <a:pt x="450744" y="8557"/>
                </a:lnTo>
                <a:lnTo>
                  <a:pt x="446150" y="5154"/>
                </a:lnTo>
                <a:lnTo>
                  <a:pt x="442033" y="3135"/>
                </a:lnTo>
                <a:lnTo>
                  <a:pt x="433602" y="647"/>
                </a:lnTo>
                <a:lnTo>
                  <a:pt x="429479" y="0"/>
                </a:lnTo>
                <a:close/>
              </a:path>
            </a:pathLst>
          </a:custGeom>
          <a:solidFill>
            <a:srgbClr val="25130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" name="object 19"/>
          <p:cNvSpPr txBox="1"/>
          <p:nvPr/>
        </p:nvSpPr>
        <p:spPr>
          <a:xfrm>
            <a:off x="7901199" y="5612652"/>
            <a:ext cx="803302" cy="11967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750" b="1" spc="-75" dirty="0" smtClean="0">
                <a:solidFill>
                  <a:srgbClr val="FEFEFE"/>
                </a:solidFill>
                <a:latin typeface="Arial"/>
                <a:cs typeface="Arial"/>
              </a:rPr>
              <a:t>У</a:t>
            </a:r>
            <a:r>
              <a:rPr sz="750" b="1" spc="-80" dirty="0" smtClean="0">
                <a:solidFill>
                  <a:srgbClr val="FEFEFE"/>
                </a:solidFill>
                <a:latin typeface="Arial"/>
                <a:cs typeface="Arial"/>
              </a:rPr>
              <a:t>Ф</a:t>
            </a:r>
            <a:r>
              <a:rPr sz="750" b="1" spc="-65" dirty="0" smtClean="0">
                <a:solidFill>
                  <a:srgbClr val="FEFEFE"/>
                </a:solidFill>
                <a:latin typeface="Arial"/>
                <a:cs typeface="Arial"/>
              </a:rPr>
              <a:t>А</a:t>
            </a:r>
            <a:r>
              <a:rPr sz="750" b="1" spc="-20" dirty="0" smtClean="0">
                <a:solidFill>
                  <a:srgbClr val="FEFEFE"/>
                </a:solidFill>
                <a:latin typeface="Arial"/>
                <a:cs typeface="Arial"/>
              </a:rPr>
              <a:t> </a:t>
            </a:r>
            <a:r>
              <a:rPr sz="750" b="1" spc="65" dirty="0" smtClean="0">
                <a:solidFill>
                  <a:srgbClr val="FEFEFE"/>
                </a:solidFill>
                <a:latin typeface="Arial"/>
                <a:cs typeface="Arial"/>
              </a:rPr>
              <a:t>-</a:t>
            </a:r>
            <a:r>
              <a:rPr sz="750" b="1" spc="-20" dirty="0" smtClean="0">
                <a:solidFill>
                  <a:srgbClr val="FEFEFE"/>
                </a:solidFill>
                <a:latin typeface="Arial"/>
                <a:cs typeface="Arial"/>
              </a:rPr>
              <a:t> </a:t>
            </a:r>
            <a:r>
              <a:rPr sz="750" b="1" spc="-25" dirty="0" smtClean="0">
                <a:solidFill>
                  <a:srgbClr val="FEFEFE"/>
                </a:solidFill>
                <a:latin typeface="Arial"/>
                <a:cs typeface="Arial"/>
              </a:rPr>
              <a:t>300</a:t>
            </a:r>
            <a:r>
              <a:rPr sz="750" b="1" spc="-20" dirty="0" smtClean="0">
                <a:solidFill>
                  <a:srgbClr val="FEFEFE"/>
                </a:solidFill>
                <a:latin typeface="Arial"/>
                <a:cs typeface="Arial"/>
              </a:rPr>
              <a:t> км.</a:t>
            </a:r>
            <a:endParaRPr sz="750">
              <a:latin typeface="Arial"/>
              <a:cs typeface="Arial"/>
            </a:endParaRPr>
          </a:p>
        </p:txBody>
      </p:sp>
      <p:sp>
        <p:nvSpPr>
          <p:cNvPr id="20" name="object 20"/>
          <p:cNvSpPr/>
          <p:nvPr/>
        </p:nvSpPr>
        <p:spPr>
          <a:xfrm>
            <a:off x="2514202" y="5238274"/>
            <a:ext cx="985367" cy="93201"/>
          </a:xfrm>
          <a:custGeom>
            <a:avLst/>
            <a:gdLst/>
            <a:ahLst/>
            <a:cxnLst/>
            <a:rect l="l" t="t" r="r" b="b"/>
            <a:pathLst>
              <a:path w="751658" h="102866">
                <a:moveTo>
                  <a:pt x="751658" y="79916"/>
                </a:moveTo>
                <a:lnTo>
                  <a:pt x="588488" y="79916"/>
                </a:lnTo>
                <a:lnTo>
                  <a:pt x="588488" y="102199"/>
                </a:lnTo>
                <a:lnTo>
                  <a:pt x="720356" y="102199"/>
                </a:lnTo>
                <a:lnTo>
                  <a:pt x="722257" y="102638"/>
                </a:lnTo>
                <a:lnTo>
                  <a:pt x="724226" y="102866"/>
                </a:lnTo>
                <a:lnTo>
                  <a:pt x="733654" y="102866"/>
                </a:lnTo>
                <a:lnTo>
                  <a:pt x="740498" y="99888"/>
                </a:lnTo>
                <a:lnTo>
                  <a:pt x="749473" y="89409"/>
                </a:lnTo>
                <a:lnTo>
                  <a:pt x="751658" y="83428"/>
                </a:lnTo>
                <a:lnTo>
                  <a:pt x="751658" y="79916"/>
                </a:lnTo>
                <a:close/>
              </a:path>
              <a:path w="751658" h="102866">
                <a:moveTo>
                  <a:pt x="180587" y="102005"/>
                </a:moveTo>
                <a:lnTo>
                  <a:pt x="39852" y="102005"/>
                </a:lnTo>
                <a:lnTo>
                  <a:pt x="39852" y="102199"/>
                </a:lnTo>
                <a:lnTo>
                  <a:pt x="164851" y="102199"/>
                </a:lnTo>
                <a:lnTo>
                  <a:pt x="167115" y="102520"/>
                </a:lnTo>
                <a:lnTo>
                  <a:pt x="169409" y="102674"/>
                </a:lnTo>
                <a:lnTo>
                  <a:pt x="175992" y="102563"/>
                </a:lnTo>
                <a:lnTo>
                  <a:pt x="179218" y="102221"/>
                </a:lnTo>
                <a:lnTo>
                  <a:pt x="180587" y="102005"/>
                </a:lnTo>
                <a:close/>
              </a:path>
              <a:path w="751658" h="102866">
                <a:moveTo>
                  <a:pt x="357274" y="96112"/>
                </a:moveTo>
                <a:lnTo>
                  <a:pt x="244637" y="96112"/>
                </a:lnTo>
                <a:lnTo>
                  <a:pt x="247737" y="98221"/>
                </a:lnTo>
                <a:lnTo>
                  <a:pt x="251143" y="99813"/>
                </a:lnTo>
                <a:lnTo>
                  <a:pt x="258836" y="102091"/>
                </a:lnTo>
                <a:lnTo>
                  <a:pt x="263052" y="102674"/>
                </a:lnTo>
                <a:lnTo>
                  <a:pt x="271588" y="102563"/>
                </a:lnTo>
                <a:lnTo>
                  <a:pt x="273719" y="102336"/>
                </a:lnTo>
                <a:lnTo>
                  <a:pt x="359392" y="102199"/>
                </a:lnTo>
                <a:lnTo>
                  <a:pt x="357274" y="96112"/>
                </a:lnTo>
                <a:close/>
              </a:path>
              <a:path w="751658" h="102866">
                <a:moveTo>
                  <a:pt x="513586" y="100935"/>
                </a:moveTo>
                <a:lnTo>
                  <a:pt x="489233" y="100935"/>
                </a:lnTo>
                <a:lnTo>
                  <a:pt x="493207" y="102069"/>
                </a:lnTo>
                <a:lnTo>
                  <a:pt x="497296" y="102674"/>
                </a:lnTo>
                <a:lnTo>
                  <a:pt x="505529" y="102674"/>
                </a:lnTo>
                <a:lnTo>
                  <a:pt x="509597" y="102059"/>
                </a:lnTo>
                <a:lnTo>
                  <a:pt x="513586" y="100935"/>
                </a:lnTo>
                <a:close/>
              </a:path>
              <a:path w="751658" h="102866">
                <a:moveTo>
                  <a:pt x="577652" y="94279"/>
                </a:moveTo>
                <a:lnTo>
                  <a:pt x="526827" y="94279"/>
                </a:lnTo>
                <a:lnTo>
                  <a:pt x="527143" y="94528"/>
                </a:lnTo>
                <a:lnTo>
                  <a:pt x="531537" y="97717"/>
                </a:lnTo>
                <a:lnTo>
                  <a:pt x="535618" y="99679"/>
                </a:lnTo>
                <a:lnTo>
                  <a:pt x="543999" y="102069"/>
                </a:lnTo>
                <a:lnTo>
                  <a:pt x="548088" y="102674"/>
                </a:lnTo>
                <a:lnTo>
                  <a:pt x="556322" y="102674"/>
                </a:lnTo>
                <a:lnTo>
                  <a:pt x="560389" y="102059"/>
                </a:lnTo>
                <a:lnTo>
                  <a:pt x="568805" y="99679"/>
                </a:lnTo>
                <a:lnTo>
                  <a:pt x="572953" y="97692"/>
                </a:lnTo>
                <a:lnTo>
                  <a:pt x="577652" y="94279"/>
                </a:lnTo>
                <a:close/>
              </a:path>
              <a:path w="751658" h="102866">
                <a:moveTo>
                  <a:pt x="49032" y="665"/>
                </a:moveTo>
                <a:lnTo>
                  <a:pt x="0" y="665"/>
                </a:lnTo>
                <a:lnTo>
                  <a:pt x="0" y="102199"/>
                </a:lnTo>
                <a:lnTo>
                  <a:pt x="39729" y="102199"/>
                </a:lnTo>
                <a:lnTo>
                  <a:pt x="39852" y="102005"/>
                </a:lnTo>
                <a:lnTo>
                  <a:pt x="180587" y="102005"/>
                </a:lnTo>
                <a:lnTo>
                  <a:pt x="181386" y="101850"/>
                </a:lnTo>
                <a:lnTo>
                  <a:pt x="231036" y="101850"/>
                </a:lnTo>
                <a:lnTo>
                  <a:pt x="233154" y="101533"/>
                </a:lnTo>
                <a:lnTo>
                  <a:pt x="239955" y="98971"/>
                </a:lnTo>
                <a:lnTo>
                  <a:pt x="242398" y="97692"/>
                </a:lnTo>
                <a:lnTo>
                  <a:pt x="244637" y="96112"/>
                </a:lnTo>
                <a:lnTo>
                  <a:pt x="357274" y="96112"/>
                </a:lnTo>
                <a:lnTo>
                  <a:pt x="352642" y="82796"/>
                </a:lnTo>
                <a:lnTo>
                  <a:pt x="587212" y="82796"/>
                </a:lnTo>
                <a:lnTo>
                  <a:pt x="587927" y="81330"/>
                </a:lnTo>
                <a:lnTo>
                  <a:pt x="588488" y="79916"/>
                </a:lnTo>
                <a:lnTo>
                  <a:pt x="751658" y="79916"/>
                </a:lnTo>
                <a:lnTo>
                  <a:pt x="751658" y="70271"/>
                </a:lnTo>
                <a:lnTo>
                  <a:pt x="750456" y="67359"/>
                </a:lnTo>
                <a:lnTo>
                  <a:pt x="347270" y="67359"/>
                </a:lnTo>
                <a:lnTo>
                  <a:pt x="345744" y="62970"/>
                </a:lnTo>
                <a:lnTo>
                  <a:pt x="345277" y="61548"/>
                </a:lnTo>
                <a:lnTo>
                  <a:pt x="344869" y="60446"/>
                </a:lnTo>
                <a:lnTo>
                  <a:pt x="344318" y="59161"/>
                </a:lnTo>
                <a:lnTo>
                  <a:pt x="344671" y="58301"/>
                </a:lnTo>
                <a:lnTo>
                  <a:pt x="344999" y="57430"/>
                </a:lnTo>
                <a:lnTo>
                  <a:pt x="345297" y="56551"/>
                </a:lnTo>
                <a:lnTo>
                  <a:pt x="347270" y="51090"/>
                </a:lnTo>
                <a:lnTo>
                  <a:pt x="414421" y="51090"/>
                </a:lnTo>
                <a:lnTo>
                  <a:pt x="414374" y="36050"/>
                </a:lnTo>
                <a:lnTo>
                  <a:pt x="352703" y="36050"/>
                </a:lnTo>
                <a:lnTo>
                  <a:pt x="356545" y="25415"/>
                </a:lnTo>
                <a:lnTo>
                  <a:pt x="244735" y="25415"/>
                </a:lnTo>
                <a:lnTo>
                  <a:pt x="242243" y="23608"/>
                </a:lnTo>
                <a:lnTo>
                  <a:pt x="239494" y="22200"/>
                </a:lnTo>
                <a:lnTo>
                  <a:pt x="232895" y="19850"/>
                </a:lnTo>
                <a:lnTo>
                  <a:pt x="181386" y="19850"/>
                </a:lnTo>
                <a:lnTo>
                  <a:pt x="177939" y="19022"/>
                </a:lnTo>
                <a:lnTo>
                  <a:pt x="88884" y="19022"/>
                </a:lnTo>
                <a:lnTo>
                  <a:pt x="88884" y="928"/>
                </a:lnTo>
                <a:lnTo>
                  <a:pt x="49032" y="928"/>
                </a:lnTo>
                <a:lnTo>
                  <a:pt x="49032" y="665"/>
                </a:lnTo>
                <a:close/>
              </a:path>
              <a:path w="751658" h="102866">
                <a:moveTo>
                  <a:pt x="231036" y="101850"/>
                </a:moveTo>
                <a:lnTo>
                  <a:pt x="181386" y="101850"/>
                </a:lnTo>
                <a:lnTo>
                  <a:pt x="181386" y="102199"/>
                </a:lnTo>
                <a:lnTo>
                  <a:pt x="228697" y="102199"/>
                </a:lnTo>
                <a:lnTo>
                  <a:pt x="231036" y="101850"/>
                </a:lnTo>
                <a:close/>
              </a:path>
              <a:path w="751658" h="102866">
                <a:moveTo>
                  <a:pt x="587212" y="82796"/>
                </a:moveTo>
                <a:lnTo>
                  <a:pt x="412235" y="82796"/>
                </a:lnTo>
                <a:lnTo>
                  <a:pt x="412235" y="102199"/>
                </a:lnTo>
                <a:lnTo>
                  <a:pt x="489233" y="102199"/>
                </a:lnTo>
                <a:lnTo>
                  <a:pt x="489233" y="100935"/>
                </a:lnTo>
                <a:lnTo>
                  <a:pt x="513586" y="100935"/>
                </a:lnTo>
                <a:lnTo>
                  <a:pt x="518013" y="99679"/>
                </a:lnTo>
                <a:lnTo>
                  <a:pt x="522161" y="97692"/>
                </a:lnTo>
                <a:lnTo>
                  <a:pt x="525862" y="95007"/>
                </a:lnTo>
                <a:lnTo>
                  <a:pt x="526827" y="94279"/>
                </a:lnTo>
                <a:lnTo>
                  <a:pt x="577652" y="94279"/>
                </a:lnTo>
                <a:lnTo>
                  <a:pt x="580687" y="92076"/>
                </a:lnTo>
                <a:lnTo>
                  <a:pt x="583981" y="88365"/>
                </a:lnTo>
                <a:lnTo>
                  <a:pt x="587212" y="82796"/>
                </a:lnTo>
                <a:close/>
              </a:path>
              <a:path w="751658" h="102866">
                <a:moveTo>
                  <a:pt x="414421" y="51090"/>
                </a:moveTo>
                <a:lnTo>
                  <a:pt x="347270" y="51090"/>
                </a:lnTo>
                <a:lnTo>
                  <a:pt x="347270" y="67359"/>
                </a:lnTo>
                <a:lnTo>
                  <a:pt x="750456" y="67359"/>
                </a:lnTo>
                <a:lnTo>
                  <a:pt x="749056" y="63967"/>
                </a:lnTo>
                <a:lnTo>
                  <a:pt x="746640" y="61548"/>
                </a:lnTo>
                <a:lnTo>
                  <a:pt x="414454" y="61548"/>
                </a:lnTo>
                <a:lnTo>
                  <a:pt x="414421" y="51090"/>
                </a:lnTo>
                <a:close/>
              </a:path>
              <a:path w="751658" h="102866">
                <a:moveTo>
                  <a:pt x="454252" y="0"/>
                </a:moveTo>
                <a:lnTo>
                  <a:pt x="444506" y="0"/>
                </a:lnTo>
                <a:lnTo>
                  <a:pt x="438882" y="899"/>
                </a:lnTo>
                <a:lnTo>
                  <a:pt x="428054" y="4704"/>
                </a:lnTo>
                <a:lnTo>
                  <a:pt x="423047" y="7562"/>
                </a:lnTo>
                <a:lnTo>
                  <a:pt x="407335" y="21722"/>
                </a:lnTo>
                <a:lnTo>
                  <a:pt x="423443" y="46489"/>
                </a:lnTo>
                <a:lnTo>
                  <a:pt x="422172" y="47915"/>
                </a:lnTo>
                <a:lnTo>
                  <a:pt x="420984" y="49413"/>
                </a:lnTo>
                <a:lnTo>
                  <a:pt x="417563" y="54301"/>
                </a:lnTo>
                <a:lnTo>
                  <a:pt x="415778" y="57793"/>
                </a:lnTo>
                <a:lnTo>
                  <a:pt x="414454" y="61548"/>
                </a:lnTo>
                <a:lnTo>
                  <a:pt x="746640" y="61548"/>
                </a:lnTo>
                <a:lnTo>
                  <a:pt x="739404" y="54301"/>
                </a:lnTo>
                <a:lnTo>
                  <a:pt x="733032" y="51752"/>
                </a:lnTo>
                <a:lnTo>
                  <a:pt x="725407" y="51752"/>
                </a:lnTo>
                <a:lnTo>
                  <a:pt x="725407" y="26437"/>
                </a:lnTo>
                <a:lnTo>
                  <a:pt x="681983" y="26437"/>
                </a:lnTo>
                <a:lnTo>
                  <a:pt x="680175" y="23017"/>
                </a:lnTo>
                <a:lnTo>
                  <a:pt x="588488" y="23017"/>
                </a:lnTo>
                <a:lnTo>
                  <a:pt x="577666" y="8555"/>
                </a:lnTo>
                <a:lnTo>
                  <a:pt x="526849" y="8555"/>
                </a:lnTo>
                <a:lnTo>
                  <a:pt x="526556" y="8337"/>
                </a:lnTo>
                <a:lnTo>
                  <a:pt x="476341" y="8337"/>
                </a:lnTo>
                <a:lnTo>
                  <a:pt x="475931" y="8012"/>
                </a:lnTo>
                <a:lnTo>
                  <a:pt x="471186" y="4611"/>
                </a:lnTo>
                <a:lnTo>
                  <a:pt x="466822" y="2645"/>
                </a:lnTo>
                <a:lnTo>
                  <a:pt x="458265" y="506"/>
                </a:lnTo>
                <a:lnTo>
                  <a:pt x="454252" y="0"/>
                </a:lnTo>
                <a:close/>
              </a:path>
              <a:path w="751658" h="102866">
                <a:moveTo>
                  <a:pt x="733007" y="51742"/>
                </a:moveTo>
                <a:lnTo>
                  <a:pt x="725407" y="51752"/>
                </a:lnTo>
                <a:lnTo>
                  <a:pt x="733032" y="51752"/>
                </a:lnTo>
                <a:close/>
              </a:path>
              <a:path w="751658" h="102866">
                <a:moveTo>
                  <a:pt x="725407" y="19118"/>
                </a:moveTo>
                <a:lnTo>
                  <a:pt x="685972" y="19118"/>
                </a:lnTo>
                <a:lnTo>
                  <a:pt x="681983" y="26437"/>
                </a:lnTo>
                <a:lnTo>
                  <a:pt x="725407" y="26437"/>
                </a:lnTo>
                <a:lnTo>
                  <a:pt x="725407" y="19118"/>
                </a:lnTo>
                <a:close/>
              </a:path>
              <a:path w="751658" h="102866">
                <a:moveTo>
                  <a:pt x="263088" y="18547"/>
                </a:moveTo>
                <a:lnTo>
                  <a:pt x="258919" y="19204"/>
                </a:lnTo>
                <a:lnTo>
                  <a:pt x="251244" y="21628"/>
                </a:lnTo>
                <a:lnTo>
                  <a:pt x="247853" y="23266"/>
                </a:lnTo>
                <a:lnTo>
                  <a:pt x="244735" y="25415"/>
                </a:lnTo>
                <a:lnTo>
                  <a:pt x="356545" y="25415"/>
                </a:lnTo>
                <a:lnTo>
                  <a:pt x="358855" y="19022"/>
                </a:lnTo>
                <a:lnTo>
                  <a:pt x="274622" y="18928"/>
                </a:lnTo>
                <a:lnTo>
                  <a:pt x="271274" y="18633"/>
                </a:lnTo>
                <a:lnTo>
                  <a:pt x="263088" y="18547"/>
                </a:lnTo>
                <a:close/>
              </a:path>
              <a:path w="751658" h="102866">
                <a:moveTo>
                  <a:pt x="588488" y="19022"/>
                </a:moveTo>
                <a:lnTo>
                  <a:pt x="588488" y="23017"/>
                </a:lnTo>
                <a:lnTo>
                  <a:pt x="680175" y="23017"/>
                </a:lnTo>
                <a:lnTo>
                  <a:pt x="678113" y="19118"/>
                </a:lnTo>
                <a:lnTo>
                  <a:pt x="588488" y="19022"/>
                </a:lnTo>
                <a:close/>
              </a:path>
              <a:path w="751658" h="102866">
                <a:moveTo>
                  <a:pt x="228293" y="19118"/>
                </a:moveTo>
                <a:lnTo>
                  <a:pt x="181386" y="19118"/>
                </a:lnTo>
                <a:lnTo>
                  <a:pt x="181386" y="19850"/>
                </a:lnTo>
                <a:lnTo>
                  <a:pt x="232895" y="19850"/>
                </a:lnTo>
                <a:lnTo>
                  <a:pt x="232542" y="19724"/>
                </a:lnTo>
                <a:lnTo>
                  <a:pt x="228293" y="19118"/>
                </a:lnTo>
                <a:close/>
              </a:path>
              <a:path w="751658" h="102866">
                <a:moveTo>
                  <a:pt x="174470" y="18643"/>
                </a:moveTo>
                <a:lnTo>
                  <a:pt x="167062" y="18766"/>
                </a:lnTo>
                <a:lnTo>
                  <a:pt x="165143" y="19022"/>
                </a:lnTo>
                <a:lnTo>
                  <a:pt x="177939" y="19022"/>
                </a:lnTo>
                <a:lnTo>
                  <a:pt x="174470" y="18643"/>
                </a:lnTo>
                <a:close/>
              </a:path>
              <a:path w="751658" h="102866">
                <a:moveTo>
                  <a:pt x="556402" y="0"/>
                </a:moveTo>
                <a:lnTo>
                  <a:pt x="548043" y="0"/>
                </a:lnTo>
                <a:lnTo>
                  <a:pt x="543866" y="665"/>
                </a:lnTo>
                <a:lnTo>
                  <a:pt x="535550" y="3149"/>
                </a:lnTo>
                <a:lnTo>
                  <a:pt x="531464" y="5165"/>
                </a:lnTo>
                <a:lnTo>
                  <a:pt x="527806" y="7833"/>
                </a:lnTo>
                <a:lnTo>
                  <a:pt x="526849" y="8555"/>
                </a:lnTo>
                <a:lnTo>
                  <a:pt x="577666" y="8555"/>
                </a:lnTo>
                <a:lnTo>
                  <a:pt x="573074" y="5154"/>
                </a:lnTo>
                <a:lnTo>
                  <a:pt x="568954" y="3134"/>
                </a:lnTo>
                <a:lnTo>
                  <a:pt x="560523" y="647"/>
                </a:lnTo>
                <a:lnTo>
                  <a:pt x="556402" y="0"/>
                </a:lnTo>
                <a:close/>
              </a:path>
              <a:path w="751658" h="102866">
                <a:moveTo>
                  <a:pt x="505609" y="0"/>
                </a:moveTo>
                <a:lnTo>
                  <a:pt x="497250" y="0"/>
                </a:lnTo>
                <a:lnTo>
                  <a:pt x="493073" y="665"/>
                </a:lnTo>
                <a:lnTo>
                  <a:pt x="484757" y="3149"/>
                </a:lnTo>
                <a:lnTo>
                  <a:pt x="480672" y="5165"/>
                </a:lnTo>
                <a:lnTo>
                  <a:pt x="476341" y="8337"/>
                </a:lnTo>
                <a:lnTo>
                  <a:pt x="526556" y="8337"/>
                </a:lnTo>
                <a:lnTo>
                  <a:pt x="522282" y="5154"/>
                </a:lnTo>
                <a:lnTo>
                  <a:pt x="518162" y="3134"/>
                </a:lnTo>
                <a:lnTo>
                  <a:pt x="509731" y="647"/>
                </a:lnTo>
                <a:lnTo>
                  <a:pt x="505609" y="0"/>
                </a:lnTo>
                <a:close/>
              </a:path>
              <a:path w="751658" h="102866">
                <a:moveTo>
                  <a:pt x="88884" y="665"/>
                </a:moveTo>
                <a:lnTo>
                  <a:pt x="49201" y="665"/>
                </a:lnTo>
                <a:lnTo>
                  <a:pt x="49032" y="928"/>
                </a:lnTo>
                <a:lnTo>
                  <a:pt x="88884" y="928"/>
                </a:lnTo>
                <a:lnTo>
                  <a:pt x="88884" y="665"/>
                </a:lnTo>
                <a:close/>
              </a:path>
            </a:pathLst>
          </a:custGeom>
          <a:solidFill>
            <a:srgbClr val="25130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" name="object 21"/>
          <p:cNvSpPr txBox="1"/>
          <p:nvPr/>
        </p:nvSpPr>
        <p:spPr>
          <a:xfrm>
            <a:off x="2513793" y="5228263"/>
            <a:ext cx="987270" cy="11967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750" b="1" spc="-35" dirty="0" smtClean="0">
                <a:solidFill>
                  <a:srgbClr val="FEFEFE"/>
                </a:solidFill>
                <a:latin typeface="Arial"/>
                <a:cs typeface="Arial"/>
              </a:rPr>
              <a:t>Ижевск</a:t>
            </a:r>
            <a:r>
              <a:rPr sz="750" b="1" spc="-20" dirty="0" smtClean="0">
                <a:solidFill>
                  <a:srgbClr val="FEFEFE"/>
                </a:solidFill>
                <a:latin typeface="Arial"/>
                <a:cs typeface="Arial"/>
              </a:rPr>
              <a:t> </a:t>
            </a:r>
            <a:r>
              <a:rPr sz="750" b="1" spc="65" dirty="0" smtClean="0">
                <a:solidFill>
                  <a:srgbClr val="FEFEFE"/>
                </a:solidFill>
                <a:latin typeface="Arial"/>
                <a:cs typeface="Arial"/>
              </a:rPr>
              <a:t>-</a:t>
            </a:r>
            <a:r>
              <a:rPr sz="750" b="1" spc="-20" dirty="0" smtClean="0">
                <a:solidFill>
                  <a:srgbClr val="FEFEFE"/>
                </a:solidFill>
                <a:latin typeface="Arial"/>
                <a:cs typeface="Arial"/>
              </a:rPr>
              <a:t> </a:t>
            </a:r>
            <a:r>
              <a:rPr sz="750" b="1" spc="-25" dirty="0" smtClean="0">
                <a:solidFill>
                  <a:srgbClr val="FEFEFE"/>
                </a:solidFill>
                <a:latin typeface="Arial"/>
                <a:cs typeface="Arial"/>
              </a:rPr>
              <a:t>200</a:t>
            </a:r>
            <a:r>
              <a:rPr sz="750" b="1" spc="-20" dirty="0" smtClean="0">
                <a:solidFill>
                  <a:srgbClr val="FEFEFE"/>
                </a:solidFill>
                <a:latin typeface="Arial"/>
                <a:cs typeface="Arial"/>
              </a:rPr>
              <a:t> км.</a:t>
            </a:r>
            <a:endParaRPr sz="750">
              <a:latin typeface="Arial"/>
              <a:cs typeface="Arial"/>
            </a:endParaRPr>
          </a:p>
        </p:txBody>
      </p:sp>
      <p:sp>
        <p:nvSpPr>
          <p:cNvPr id="22" name="object 22"/>
          <p:cNvSpPr/>
          <p:nvPr/>
        </p:nvSpPr>
        <p:spPr>
          <a:xfrm>
            <a:off x="1678093" y="5479255"/>
            <a:ext cx="344672" cy="238217"/>
          </a:xfrm>
          <a:custGeom>
            <a:avLst/>
            <a:gdLst/>
            <a:ahLst/>
            <a:cxnLst/>
            <a:rect l="l" t="t" r="r" b="b"/>
            <a:pathLst>
              <a:path w="262923" h="262921">
                <a:moveTo>
                  <a:pt x="50923" y="135619"/>
                </a:moveTo>
                <a:lnTo>
                  <a:pt x="0" y="262921"/>
                </a:lnTo>
                <a:lnTo>
                  <a:pt x="96045" y="224502"/>
                </a:lnTo>
                <a:lnTo>
                  <a:pt x="51149" y="224502"/>
                </a:lnTo>
                <a:lnTo>
                  <a:pt x="38420" y="211773"/>
                </a:lnTo>
                <a:lnTo>
                  <a:pt x="73475" y="176718"/>
                </a:lnTo>
                <a:lnTo>
                  <a:pt x="72741" y="175859"/>
                </a:lnTo>
                <a:lnTo>
                  <a:pt x="70614" y="173214"/>
                </a:lnTo>
                <a:lnTo>
                  <a:pt x="52153" y="139161"/>
                </a:lnTo>
                <a:lnTo>
                  <a:pt x="50923" y="135619"/>
                </a:lnTo>
                <a:close/>
              </a:path>
              <a:path w="262923" h="262921">
                <a:moveTo>
                  <a:pt x="73475" y="176718"/>
                </a:moveTo>
                <a:lnTo>
                  <a:pt x="38420" y="211773"/>
                </a:lnTo>
                <a:lnTo>
                  <a:pt x="51149" y="224502"/>
                </a:lnTo>
                <a:lnTo>
                  <a:pt x="86204" y="189447"/>
                </a:lnTo>
                <a:lnTo>
                  <a:pt x="84489" y="187981"/>
                </a:lnTo>
                <a:lnTo>
                  <a:pt x="81991" y="185705"/>
                </a:lnTo>
                <a:lnTo>
                  <a:pt x="79564" y="183354"/>
                </a:lnTo>
                <a:lnTo>
                  <a:pt x="77217" y="180931"/>
                </a:lnTo>
                <a:lnTo>
                  <a:pt x="74941" y="178433"/>
                </a:lnTo>
                <a:lnTo>
                  <a:pt x="73475" y="176718"/>
                </a:lnTo>
                <a:close/>
              </a:path>
              <a:path w="262923" h="262921">
                <a:moveTo>
                  <a:pt x="86204" y="189447"/>
                </a:moveTo>
                <a:lnTo>
                  <a:pt x="51149" y="224502"/>
                </a:lnTo>
                <a:lnTo>
                  <a:pt x="96045" y="224502"/>
                </a:lnTo>
                <a:lnTo>
                  <a:pt x="127303" y="211999"/>
                </a:lnTo>
                <a:lnTo>
                  <a:pt x="123761" y="210769"/>
                </a:lnTo>
                <a:lnTo>
                  <a:pt x="120294" y="209466"/>
                </a:lnTo>
                <a:lnTo>
                  <a:pt x="87063" y="190181"/>
                </a:lnTo>
                <a:lnTo>
                  <a:pt x="86204" y="189447"/>
                </a:lnTo>
                <a:close/>
              </a:path>
              <a:path w="262923" h="262921">
                <a:moveTo>
                  <a:pt x="250193" y="0"/>
                </a:moveTo>
                <a:lnTo>
                  <a:pt x="73475" y="176718"/>
                </a:lnTo>
                <a:lnTo>
                  <a:pt x="74941" y="178433"/>
                </a:lnTo>
                <a:lnTo>
                  <a:pt x="77217" y="180931"/>
                </a:lnTo>
                <a:lnTo>
                  <a:pt x="79564" y="183354"/>
                </a:lnTo>
                <a:lnTo>
                  <a:pt x="81991" y="185705"/>
                </a:lnTo>
                <a:lnTo>
                  <a:pt x="84489" y="187981"/>
                </a:lnTo>
                <a:lnTo>
                  <a:pt x="86204" y="189447"/>
                </a:lnTo>
                <a:lnTo>
                  <a:pt x="262923" y="12729"/>
                </a:lnTo>
                <a:lnTo>
                  <a:pt x="250193" y="0"/>
                </a:lnTo>
                <a:close/>
              </a:path>
            </a:pathLst>
          </a:custGeom>
          <a:solidFill>
            <a:srgbClr val="FEFEF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1969625" y="5610726"/>
            <a:ext cx="1020157" cy="93201"/>
          </a:xfrm>
          <a:custGeom>
            <a:avLst/>
            <a:gdLst/>
            <a:ahLst/>
            <a:cxnLst/>
            <a:rect l="l" t="t" r="r" b="b"/>
            <a:pathLst>
              <a:path w="778197" h="102866">
                <a:moveTo>
                  <a:pt x="214311" y="94889"/>
                </a:moveTo>
                <a:lnTo>
                  <a:pt x="101310" y="94889"/>
                </a:lnTo>
                <a:lnTo>
                  <a:pt x="103474" y="102200"/>
                </a:lnTo>
                <a:lnTo>
                  <a:pt x="146718" y="102283"/>
                </a:lnTo>
                <a:lnTo>
                  <a:pt x="149731" y="102675"/>
                </a:lnTo>
                <a:lnTo>
                  <a:pt x="152654" y="102866"/>
                </a:lnTo>
                <a:lnTo>
                  <a:pt x="158550" y="102866"/>
                </a:lnTo>
                <a:lnTo>
                  <a:pt x="161525" y="102640"/>
                </a:lnTo>
                <a:lnTo>
                  <a:pt x="164332" y="102200"/>
                </a:lnTo>
                <a:lnTo>
                  <a:pt x="211996" y="102200"/>
                </a:lnTo>
                <a:lnTo>
                  <a:pt x="214311" y="94889"/>
                </a:lnTo>
                <a:close/>
              </a:path>
              <a:path w="778197" h="102866">
                <a:moveTo>
                  <a:pt x="778197" y="79916"/>
                </a:moveTo>
                <a:lnTo>
                  <a:pt x="615027" y="79916"/>
                </a:lnTo>
                <a:lnTo>
                  <a:pt x="615027" y="102200"/>
                </a:lnTo>
                <a:lnTo>
                  <a:pt x="746895" y="102200"/>
                </a:lnTo>
                <a:lnTo>
                  <a:pt x="748884" y="102650"/>
                </a:lnTo>
                <a:lnTo>
                  <a:pt x="750765" y="102866"/>
                </a:lnTo>
                <a:lnTo>
                  <a:pt x="760194" y="102866"/>
                </a:lnTo>
                <a:lnTo>
                  <a:pt x="767036" y="99889"/>
                </a:lnTo>
                <a:lnTo>
                  <a:pt x="776011" y="89409"/>
                </a:lnTo>
                <a:lnTo>
                  <a:pt x="778197" y="83430"/>
                </a:lnTo>
                <a:lnTo>
                  <a:pt x="778197" y="79916"/>
                </a:lnTo>
                <a:close/>
              </a:path>
              <a:path w="778197" h="102866">
                <a:moveTo>
                  <a:pt x="594600" y="99899"/>
                </a:moveTo>
                <a:lnTo>
                  <a:pt x="563425" y="99899"/>
                </a:lnTo>
                <a:lnTo>
                  <a:pt x="564454" y="100289"/>
                </a:lnTo>
                <a:lnTo>
                  <a:pt x="565501" y="100634"/>
                </a:lnTo>
                <a:lnTo>
                  <a:pt x="570538" y="102071"/>
                </a:lnTo>
                <a:lnTo>
                  <a:pt x="574628" y="102675"/>
                </a:lnTo>
                <a:lnTo>
                  <a:pt x="582886" y="102671"/>
                </a:lnTo>
                <a:lnTo>
                  <a:pt x="586915" y="102063"/>
                </a:lnTo>
                <a:lnTo>
                  <a:pt x="594600" y="99899"/>
                </a:lnTo>
                <a:close/>
              </a:path>
              <a:path w="778197" h="102866">
                <a:moveTo>
                  <a:pt x="121057" y="665"/>
                </a:moveTo>
                <a:lnTo>
                  <a:pt x="0" y="665"/>
                </a:lnTo>
                <a:lnTo>
                  <a:pt x="0" y="102200"/>
                </a:lnTo>
                <a:lnTo>
                  <a:pt x="98996" y="102200"/>
                </a:lnTo>
                <a:lnTo>
                  <a:pt x="101310" y="94889"/>
                </a:lnTo>
                <a:lnTo>
                  <a:pt x="364311" y="94889"/>
                </a:lnTo>
                <a:lnTo>
                  <a:pt x="366660" y="93110"/>
                </a:lnTo>
                <a:lnTo>
                  <a:pt x="371638" y="87156"/>
                </a:lnTo>
                <a:lnTo>
                  <a:pt x="373063" y="85035"/>
                </a:lnTo>
                <a:lnTo>
                  <a:pt x="374258" y="82796"/>
                </a:lnTo>
                <a:lnTo>
                  <a:pt x="613751" y="82796"/>
                </a:lnTo>
                <a:lnTo>
                  <a:pt x="614465" y="81330"/>
                </a:lnTo>
                <a:lnTo>
                  <a:pt x="615027" y="79916"/>
                </a:lnTo>
                <a:lnTo>
                  <a:pt x="778197" y="79916"/>
                </a:lnTo>
                <a:lnTo>
                  <a:pt x="778197" y="70271"/>
                </a:lnTo>
                <a:lnTo>
                  <a:pt x="775594" y="63968"/>
                </a:lnTo>
                <a:lnTo>
                  <a:pt x="773178" y="61549"/>
                </a:lnTo>
                <a:lnTo>
                  <a:pt x="440992" y="61549"/>
                </a:lnTo>
                <a:lnTo>
                  <a:pt x="440938" y="44042"/>
                </a:lnTo>
                <a:lnTo>
                  <a:pt x="373809" y="44042"/>
                </a:lnTo>
                <a:lnTo>
                  <a:pt x="372254" y="41328"/>
                </a:lnTo>
                <a:lnTo>
                  <a:pt x="370349" y="38822"/>
                </a:lnTo>
                <a:lnTo>
                  <a:pt x="343133" y="25671"/>
                </a:lnTo>
                <a:lnTo>
                  <a:pt x="343133" y="14378"/>
                </a:lnTo>
                <a:lnTo>
                  <a:pt x="190378" y="14378"/>
                </a:lnTo>
                <a:lnTo>
                  <a:pt x="188247" y="11642"/>
                </a:lnTo>
                <a:lnTo>
                  <a:pt x="186852" y="10328"/>
                </a:lnTo>
                <a:lnTo>
                  <a:pt x="124423" y="10328"/>
                </a:lnTo>
                <a:lnTo>
                  <a:pt x="121057" y="665"/>
                </a:lnTo>
                <a:close/>
              </a:path>
              <a:path w="778197" h="102866">
                <a:moveTo>
                  <a:pt x="364311" y="94889"/>
                </a:moveTo>
                <a:lnTo>
                  <a:pt x="214311" y="94889"/>
                </a:lnTo>
                <a:lnTo>
                  <a:pt x="216475" y="102200"/>
                </a:lnTo>
                <a:lnTo>
                  <a:pt x="346654" y="102200"/>
                </a:lnTo>
                <a:lnTo>
                  <a:pt x="352497" y="101135"/>
                </a:lnTo>
                <a:lnTo>
                  <a:pt x="362516" y="96249"/>
                </a:lnTo>
                <a:lnTo>
                  <a:pt x="364311" y="94889"/>
                </a:lnTo>
                <a:close/>
              </a:path>
              <a:path w="778197" h="102866">
                <a:moveTo>
                  <a:pt x="613751" y="82796"/>
                </a:moveTo>
                <a:lnTo>
                  <a:pt x="438774" y="82796"/>
                </a:lnTo>
                <a:lnTo>
                  <a:pt x="438774" y="102200"/>
                </a:lnTo>
                <a:lnTo>
                  <a:pt x="563425" y="102200"/>
                </a:lnTo>
                <a:lnTo>
                  <a:pt x="563425" y="99899"/>
                </a:lnTo>
                <a:lnTo>
                  <a:pt x="594636" y="99889"/>
                </a:lnTo>
                <a:lnTo>
                  <a:pt x="595299" y="99702"/>
                </a:lnTo>
                <a:lnTo>
                  <a:pt x="599457" y="97718"/>
                </a:lnTo>
                <a:lnTo>
                  <a:pt x="607226" y="92077"/>
                </a:lnTo>
                <a:lnTo>
                  <a:pt x="610520" y="88365"/>
                </a:lnTo>
                <a:lnTo>
                  <a:pt x="613751" y="82796"/>
                </a:lnTo>
                <a:close/>
              </a:path>
              <a:path w="778197" h="102866">
                <a:moveTo>
                  <a:pt x="480790" y="0"/>
                </a:moveTo>
                <a:lnTo>
                  <a:pt x="471045" y="0"/>
                </a:lnTo>
                <a:lnTo>
                  <a:pt x="465421" y="900"/>
                </a:lnTo>
                <a:lnTo>
                  <a:pt x="454593" y="4705"/>
                </a:lnTo>
                <a:lnTo>
                  <a:pt x="449586" y="7564"/>
                </a:lnTo>
                <a:lnTo>
                  <a:pt x="433875" y="21722"/>
                </a:lnTo>
                <a:lnTo>
                  <a:pt x="449981" y="46490"/>
                </a:lnTo>
                <a:lnTo>
                  <a:pt x="448711" y="47915"/>
                </a:lnTo>
                <a:lnTo>
                  <a:pt x="447522" y="49413"/>
                </a:lnTo>
                <a:lnTo>
                  <a:pt x="444102" y="54302"/>
                </a:lnTo>
                <a:lnTo>
                  <a:pt x="442316" y="57793"/>
                </a:lnTo>
                <a:lnTo>
                  <a:pt x="440992" y="61549"/>
                </a:lnTo>
                <a:lnTo>
                  <a:pt x="773178" y="61549"/>
                </a:lnTo>
                <a:lnTo>
                  <a:pt x="765943" y="54302"/>
                </a:lnTo>
                <a:lnTo>
                  <a:pt x="759574" y="51753"/>
                </a:lnTo>
                <a:lnTo>
                  <a:pt x="751946" y="51753"/>
                </a:lnTo>
                <a:lnTo>
                  <a:pt x="751946" y="26438"/>
                </a:lnTo>
                <a:lnTo>
                  <a:pt x="708522" y="26438"/>
                </a:lnTo>
                <a:lnTo>
                  <a:pt x="706714" y="23018"/>
                </a:lnTo>
                <a:lnTo>
                  <a:pt x="615027" y="23018"/>
                </a:lnTo>
                <a:lnTo>
                  <a:pt x="614480" y="21629"/>
                </a:lnTo>
                <a:lnTo>
                  <a:pt x="613831" y="20275"/>
                </a:lnTo>
                <a:lnTo>
                  <a:pt x="610603" y="14630"/>
                </a:lnTo>
                <a:lnTo>
                  <a:pt x="508899" y="14508"/>
                </a:lnTo>
                <a:lnTo>
                  <a:pt x="506858" y="11793"/>
                </a:lnTo>
                <a:lnTo>
                  <a:pt x="504424" y="9395"/>
                </a:lnTo>
                <a:lnTo>
                  <a:pt x="497724" y="4611"/>
                </a:lnTo>
                <a:lnTo>
                  <a:pt x="493361" y="2645"/>
                </a:lnTo>
                <a:lnTo>
                  <a:pt x="484804" y="508"/>
                </a:lnTo>
                <a:lnTo>
                  <a:pt x="480790" y="0"/>
                </a:lnTo>
                <a:close/>
              </a:path>
              <a:path w="778197" h="102866">
                <a:moveTo>
                  <a:pt x="759546" y="51742"/>
                </a:moveTo>
                <a:lnTo>
                  <a:pt x="751946" y="51753"/>
                </a:lnTo>
                <a:lnTo>
                  <a:pt x="759574" y="51753"/>
                </a:lnTo>
                <a:close/>
              </a:path>
              <a:path w="778197" h="102866">
                <a:moveTo>
                  <a:pt x="440913" y="36050"/>
                </a:moveTo>
                <a:lnTo>
                  <a:pt x="373809" y="36050"/>
                </a:lnTo>
                <a:lnTo>
                  <a:pt x="373809" y="44042"/>
                </a:lnTo>
                <a:lnTo>
                  <a:pt x="440938" y="44042"/>
                </a:lnTo>
                <a:lnTo>
                  <a:pt x="440913" y="36050"/>
                </a:lnTo>
                <a:close/>
              </a:path>
              <a:path w="778197" h="102866">
                <a:moveTo>
                  <a:pt x="751946" y="19119"/>
                </a:moveTo>
                <a:lnTo>
                  <a:pt x="712511" y="19119"/>
                </a:lnTo>
                <a:lnTo>
                  <a:pt x="708522" y="26438"/>
                </a:lnTo>
                <a:lnTo>
                  <a:pt x="751946" y="26438"/>
                </a:lnTo>
                <a:lnTo>
                  <a:pt x="751946" y="19119"/>
                </a:lnTo>
                <a:close/>
              </a:path>
              <a:path w="778197" h="102866">
                <a:moveTo>
                  <a:pt x="615027" y="19022"/>
                </a:moveTo>
                <a:lnTo>
                  <a:pt x="615027" y="23018"/>
                </a:lnTo>
                <a:lnTo>
                  <a:pt x="706714" y="23018"/>
                </a:lnTo>
                <a:lnTo>
                  <a:pt x="704653" y="19119"/>
                </a:lnTo>
                <a:lnTo>
                  <a:pt x="615027" y="19022"/>
                </a:lnTo>
                <a:close/>
              </a:path>
              <a:path w="778197" h="102866">
                <a:moveTo>
                  <a:pt x="567449" y="665"/>
                </a:moveTo>
                <a:lnTo>
                  <a:pt x="515181" y="665"/>
                </a:lnTo>
                <a:lnTo>
                  <a:pt x="508899" y="14508"/>
                </a:lnTo>
                <a:lnTo>
                  <a:pt x="610497" y="14508"/>
                </a:lnTo>
                <a:lnTo>
                  <a:pt x="607344" y="10886"/>
                </a:lnTo>
                <a:lnTo>
                  <a:pt x="599634" y="5166"/>
                </a:lnTo>
                <a:lnTo>
                  <a:pt x="595494" y="3135"/>
                </a:lnTo>
                <a:lnTo>
                  <a:pt x="590587" y="1687"/>
                </a:lnTo>
                <a:lnTo>
                  <a:pt x="566988" y="1687"/>
                </a:lnTo>
                <a:lnTo>
                  <a:pt x="567449" y="665"/>
                </a:lnTo>
                <a:close/>
              </a:path>
              <a:path w="778197" h="102866">
                <a:moveTo>
                  <a:pt x="343133" y="665"/>
                </a:moveTo>
                <a:lnTo>
                  <a:pt x="195195" y="665"/>
                </a:lnTo>
                <a:lnTo>
                  <a:pt x="190378" y="14378"/>
                </a:lnTo>
                <a:lnTo>
                  <a:pt x="343133" y="14378"/>
                </a:lnTo>
                <a:lnTo>
                  <a:pt x="343133" y="665"/>
                </a:lnTo>
                <a:close/>
              </a:path>
              <a:path w="778197" h="102866">
                <a:moveTo>
                  <a:pt x="161124" y="93"/>
                </a:moveTo>
                <a:lnTo>
                  <a:pt x="151027" y="93"/>
                </a:lnTo>
                <a:lnTo>
                  <a:pt x="145213" y="867"/>
                </a:lnTo>
                <a:lnTo>
                  <a:pt x="134124" y="4262"/>
                </a:lnTo>
                <a:lnTo>
                  <a:pt x="128977" y="6822"/>
                </a:lnTo>
                <a:lnTo>
                  <a:pt x="124423" y="10328"/>
                </a:lnTo>
                <a:lnTo>
                  <a:pt x="186852" y="10328"/>
                </a:lnTo>
                <a:lnTo>
                  <a:pt x="161124" y="93"/>
                </a:lnTo>
                <a:close/>
              </a:path>
              <a:path w="778197" h="102866">
                <a:moveTo>
                  <a:pt x="582940" y="0"/>
                </a:moveTo>
                <a:lnTo>
                  <a:pt x="574772" y="0"/>
                </a:lnTo>
                <a:lnTo>
                  <a:pt x="570826" y="594"/>
                </a:lnTo>
                <a:lnTo>
                  <a:pt x="566988" y="1687"/>
                </a:lnTo>
                <a:lnTo>
                  <a:pt x="590587" y="1687"/>
                </a:lnTo>
                <a:lnTo>
                  <a:pt x="587062" y="647"/>
                </a:lnTo>
                <a:lnTo>
                  <a:pt x="582940" y="0"/>
                </a:lnTo>
                <a:close/>
              </a:path>
            </a:pathLst>
          </a:custGeom>
          <a:solidFill>
            <a:srgbClr val="25130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" name="object 24"/>
          <p:cNvSpPr txBox="1"/>
          <p:nvPr/>
        </p:nvSpPr>
        <p:spPr>
          <a:xfrm>
            <a:off x="1969215" y="5600715"/>
            <a:ext cx="1022233" cy="11967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750" b="1" spc="-60" dirty="0" smtClean="0">
                <a:solidFill>
                  <a:srgbClr val="FEFEFE"/>
                </a:solidFill>
                <a:latin typeface="Arial"/>
                <a:cs typeface="Arial"/>
              </a:rPr>
              <a:t>КАЗАНЬ</a:t>
            </a:r>
            <a:r>
              <a:rPr sz="750" b="1" spc="-20" dirty="0" smtClean="0">
                <a:solidFill>
                  <a:srgbClr val="FEFEFE"/>
                </a:solidFill>
                <a:latin typeface="Arial"/>
                <a:cs typeface="Arial"/>
              </a:rPr>
              <a:t> </a:t>
            </a:r>
            <a:r>
              <a:rPr sz="750" b="1" spc="65" dirty="0" smtClean="0">
                <a:solidFill>
                  <a:srgbClr val="FEFEFE"/>
                </a:solidFill>
                <a:latin typeface="Arial"/>
                <a:cs typeface="Arial"/>
              </a:rPr>
              <a:t>-</a:t>
            </a:r>
            <a:r>
              <a:rPr sz="750" b="1" spc="-20" dirty="0" smtClean="0">
                <a:solidFill>
                  <a:srgbClr val="FEFEFE"/>
                </a:solidFill>
                <a:latin typeface="Arial"/>
                <a:cs typeface="Arial"/>
              </a:rPr>
              <a:t> </a:t>
            </a:r>
            <a:r>
              <a:rPr sz="750" b="1" spc="-25" dirty="0" smtClean="0">
                <a:solidFill>
                  <a:srgbClr val="FEFEFE"/>
                </a:solidFill>
                <a:latin typeface="Arial"/>
                <a:cs typeface="Arial"/>
              </a:rPr>
              <a:t>240</a:t>
            </a:r>
            <a:r>
              <a:rPr sz="750" b="1" spc="-20" dirty="0" smtClean="0">
                <a:solidFill>
                  <a:srgbClr val="FEFEFE"/>
                </a:solidFill>
                <a:latin typeface="Arial"/>
                <a:cs typeface="Arial"/>
              </a:rPr>
              <a:t> км.</a:t>
            </a:r>
            <a:endParaRPr sz="750">
              <a:latin typeface="Arial"/>
              <a:cs typeface="Arial"/>
            </a:endParaRPr>
          </a:p>
        </p:txBody>
      </p:sp>
      <p:sp>
        <p:nvSpPr>
          <p:cNvPr id="25" name="object 25"/>
          <p:cNvSpPr/>
          <p:nvPr/>
        </p:nvSpPr>
        <p:spPr>
          <a:xfrm>
            <a:off x="1230215" y="5800168"/>
            <a:ext cx="344672" cy="238219"/>
          </a:xfrm>
          <a:custGeom>
            <a:avLst/>
            <a:gdLst/>
            <a:ahLst/>
            <a:cxnLst/>
            <a:rect l="l" t="t" r="r" b="b"/>
            <a:pathLst>
              <a:path w="262923" h="262923">
                <a:moveTo>
                  <a:pt x="50921" y="135619"/>
                </a:moveTo>
                <a:lnTo>
                  <a:pt x="0" y="262923"/>
                </a:lnTo>
                <a:lnTo>
                  <a:pt x="96049" y="224502"/>
                </a:lnTo>
                <a:lnTo>
                  <a:pt x="51149" y="224502"/>
                </a:lnTo>
                <a:lnTo>
                  <a:pt x="38418" y="211773"/>
                </a:lnTo>
                <a:lnTo>
                  <a:pt x="73474" y="176717"/>
                </a:lnTo>
                <a:lnTo>
                  <a:pt x="72741" y="175860"/>
                </a:lnTo>
                <a:lnTo>
                  <a:pt x="70614" y="173214"/>
                </a:lnTo>
                <a:lnTo>
                  <a:pt x="52153" y="139161"/>
                </a:lnTo>
                <a:lnTo>
                  <a:pt x="50921" y="135619"/>
                </a:lnTo>
                <a:close/>
              </a:path>
              <a:path w="262923" h="262923">
                <a:moveTo>
                  <a:pt x="73474" y="176717"/>
                </a:moveTo>
                <a:lnTo>
                  <a:pt x="38418" y="211773"/>
                </a:lnTo>
                <a:lnTo>
                  <a:pt x="51149" y="224502"/>
                </a:lnTo>
                <a:lnTo>
                  <a:pt x="86204" y="189448"/>
                </a:lnTo>
                <a:lnTo>
                  <a:pt x="84488" y="187981"/>
                </a:lnTo>
                <a:lnTo>
                  <a:pt x="81989" y="185705"/>
                </a:lnTo>
                <a:lnTo>
                  <a:pt x="79564" y="183354"/>
                </a:lnTo>
                <a:lnTo>
                  <a:pt x="77215" y="180933"/>
                </a:lnTo>
                <a:lnTo>
                  <a:pt x="74941" y="178433"/>
                </a:lnTo>
                <a:lnTo>
                  <a:pt x="73474" y="176717"/>
                </a:lnTo>
                <a:close/>
              </a:path>
              <a:path w="262923" h="262923">
                <a:moveTo>
                  <a:pt x="86204" y="189448"/>
                </a:moveTo>
                <a:lnTo>
                  <a:pt x="51149" y="224502"/>
                </a:lnTo>
                <a:lnTo>
                  <a:pt x="96049" y="224502"/>
                </a:lnTo>
                <a:lnTo>
                  <a:pt x="127303" y="212001"/>
                </a:lnTo>
                <a:lnTo>
                  <a:pt x="123761" y="210769"/>
                </a:lnTo>
                <a:lnTo>
                  <a:pt x="120294" y="209466"/>
                </a:lnTo>
                <a:lnTo>
                  <a:pt x="87062" y="190181"/>
                </a:lnTo>
                <a:lnTo>
                  <a:pt x="86204" y="189448"/>
                </a:lnTo>
                <a:close/>
              </a:path>
              <a:path w="262923" h="262923">
                <a:moveTo>
                  <a:pt x="250192" y="0"/>
                </a:moveTo>
                <a:lnTo>
                  <a:pt x="73474" y="176717"/>
                </a:lnTo>
                <a:lnTo>
                  <a:pt x="74941" y="178433"/>
                </a:lnTo>
                <a:lnTo>
                  <a:pt x="77215" y="180933"/>
                </a:lnTo>
                <a:lnTo>
                  <a:pt x="79564" y="183354"/>
                </a:lnTo>
                <a:lnTo>
                  <a:pt x="81989" y="185705"/>
                </a:lnTo>
                <a:lnTo>
                  <a:pt x="84488" y="187981"/>
                </a:lnTo>
                <a:lnTo>
                  <a:pt x="86204" y="189448"/>
                </a:lnTo>
                <a:lnTo>
                  <a:pt x="262923" y="12730"/>
                </a:lnTo>
                <a:lnTo>
                  <a:pt x="250192" y="0"/>
                </a:lnTo>
                <a:close/>
              </a:path>
            </a:pathLst>
          </a:custGeom>
          <a:solidFill>
            <a:srgbClr val="FEFEF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1477419" y="5931639"/>
            <a:ext cx="1108810" cy="93201"/>
          </a:xfrm>
          <a:custGeom>
            <a:avLst/>
            <a:gdLst/>
            <a:ahLst/>
            <a:cxnLst/>
            <a:rect l="l" t="t" r="r" b="b"/>
            <a:pathLst>
              <a:path w="845823" h="102866">
                <a:moveTo>
                  <a:pt x="135546" y="99712"/>
                </a:moveTo>
                <a:lnTo>
                  <a:pt x="99348" y="99712"/>
                </a:lnTo>
                <a:lnTo>
                  <a:pt x="100335" y="100087"/>
                </a:lnTo>
                <a:lnTo>
                  <a:pt x="101335" y="100426"/>
                </a:lnTo>
                <a:lnTo>
                  <a:pt x="107193" y="102182"/>
                </a:lnTo>
                <a:lnTo>
                  <a:pt x="112196" y="102866"/>
                </a:lnTo>
                <a:lnTo>
                  <a:pt x="122306" y="102866"/>
                </a:lnTo>
                <a:lnTo>
                  <a:pt x="127360" y="102168"/>
                </a:lnTo>
                <a:lnTo>
                  <a:pt x="135546" y="99712"/>
                </a:lnTo>
                <a:close/>
              </a:path>
              <a:path w="845823" h="102866">
                <a:moveTo>
                  <a:pt x="400855" y="92045"/>
                </a:moveTo>
                <a:lnTo>
                  <a:pt x="147854" y="92045"/>
                </a:lnTo>
                <a:lnTo>
                  <a:pt x="148643" y="92736"/>
                </a:lnTo>
                <a:lnTo>
                  <a:pt x="173328" y="102866"/>
                </a:lnTo>
                <a:lnTo>
                  <a:pt x="181691" y="102866"/>
                </a:lnTo>
                <a:lnTo>
                  <a:pt x="185183" y="102539"/>
                </a:lnTo>
                <a:lnTo>
                  <a:pt x="188614" y="101869"/>
                </a:lnTo>
                <a:lnTo>
                  <a:pt x="347068" y="101869"/>
                </a:lnTo>
                <a:lnTo>
                  <a:pt x="349279" y="94889"/>
                </a:lnTo>
                <a:lnTo>
                  <a:pt x="401845" y="94889"/>
                </a:lnTo>
                <a:lnTo>
                  <a:pt x="400855" y="92045"/>
                </a:lnTo>
                <a:close/>
              </a:path>
              <a:path w="845823" h="102866">
                <a:moveTo>
                  <a:pt x="845823" y="79917"/>
                </a:moveTo>
                <a:lnTo>
                  <a:pt x="682652" y="79917"/>
                </a:lnTo>
                <a:lnTo>
                  <a:pt x="682652" y="102200"/>
                </a:lnTo>
                <a:lnTo>
                  <a:pt x="814520" y="102200"/>
                </a:lnTo>
                <a:lnTo>
                  <a:pt x="816422" y="102640"/>
                </a:lnTo>
                <a:lnTo>
                  <a:pt x="818391" y="102866"/>
                </a:lnTo>
                <a:lnTo>
                  <a:pt x="827819" y="102866"/>
                </a:lnTo>
                <a:lnTo>
                  <a:pt x="834663" y="99889"/>
                </a:lnTo>
                <a:lnTo>
                  <a:pt x="843638" y="89410"/>
                </a:lnTo>
                <a:lnTo>
                  <a:pt x="845823" y="83430"/>
                </a:lnTo>
                <a:lnTo>
                  <a:pt x="845823" y="79917"/>
                </a:lnTo>
                <a:close/>
              </a:path>
              <a:path w="845823" h="102866">
                <a:moveTo>
                  <a:pt x="619322" y="95519"/>
                </a:moveTo>
                <a:lnTo>
                  <a:pt x="571888" y="95519"/>
                </a:lnTo>
                <a:lnTo>
                  <a:pt x="575405" y="97952"/>
                </a:lnTo>
                <a:lnTo>
                  <a:pt x="579276" y="99763"/>
                </a:lnTo>
                <a:lnTo>
                  <a:pt x="587372" y="102071"/>
                </a:lnTo>
                <a:lnTo>
                  <a:pt x="591461" y="102675"/>
                </a:lnTo>
                <a:lnTo>
                  <a:pt x="599695" y="102675"/>
                </a:lnTo>
                <a:lnTo>
                  <a:pt x="603747" y="102063"/>
                </a:lnTo>
                <a:lnTo>
                  <a:pt x="612177" y="99681"/>
                </a:lnTo>
                <a:lnTo>
                  <a:pt x="616314" y="97701"/>
                </a:lnTo>
                <a:lnTo>
                  <a:pt x="619322" y="95519"/>
                </a:lnTo>
                <a:close/>
              </a:path>
              <a:path w="845823" h="102866">
                <a:moveTo>
                  <a:pt x="671817" y="94280"/>
                </a:moveTo>
                <a:lnTo>
                  <a:pt x="620991" y="94280"/>
                </a:lnTo>
                <a:lnTo>
                  <a:pt x="625702" y="97718"/>
                </a:lnTo>
                <a:lnTo>
                  <a:pt x="629784" y="99681"/>
                </a:lnTo>
                <a:lnTo>
                  <a:pt x="638164" y="102071"/>
                </a:lnTo>
                <a:lnTo>
                  <a:pt x="642254" y="102675"/>
                </a:lnTo>
                <a:lnTo>
                  <a:pt x="650487" y="102675"/>
                </a:lnTo>
                <a:lnTo>
                  <a:pt x="654540" y="102063"/>
                </a:lnTo>
                <a:lnTo>
                  <a:pt x="662970" y="99681"/>
                </a:lnTo>
                <a:lnTo>
                  <a:pt x="667107" y="97701"/>
                </a:lnTo>
                <a:lnTo>
                  <a:pt x="671817" y="94280"/>
                </a:lnTo>
                <a:close/>
              </a:path>
              <a:path w="845823" h="102866">
                <a:moveTo>
                  <a:pt x="41046" y="666"/>
                </a:moveTo>
                <a:lnTo>
                  <a:pt x="0" y="666"/>
                </a:lnTo>
                <a:lnTo>
                  <a:pt x="0" y="102200"/>
                </a:lnTo>
                <a:lnTo>
                  <a:pt x="49032" y="102200"/>
                </a:lnTo>
                <a:lnTo>
                  <a:pt x="49032" y="93164"/>
                </a:lnTo>
                <a:lnTo>
                  <a:pt x="146552" y="93164"/>
                </a:lnTo>
                <a:lnTo>
                  <a:pt x="147854" y="92045"/>
                </a:lnTo>
                <a:lnTo>
                  <a:pt x="400855" y="92045"/>
                </a:lnTo>
                <a:lnTo>
                  <a:pt x="397634" y="82796"/>
                </a:lnTo>
                <a:lnTo>
                  <a:pt x="457747" y="82796"/>
                </a:lnTo>
                <a:lnTo>
                  <a:pt x="457747" y="62730"/>
                </a:lnTo>
                <a:lnTo>
                  <a:pt x="390643" y="62730"/>
                </a:lnTo>
                <a:lnTo>
                  <a:pt x="374992" y="17799"/>
                </a:lnTo>
                <a:lnTo>
                  <a:pt x="49719" y="17799"/>
                </a:lnTo>
                <a:lnTo>
                  <a:pt x="41046" y="666"/>
                </a:lnTo>
                <a:close/>
              </a:path>
              <a:path w="845823" h="102866">
                <a:moveTo>
                  <a:pt x="146552" y="93164"/>
                </a:moveTo>
                <a:lnTo>
                  <a:pt x="50317" y="93164"/>
                </a:lnTo>
                <a:lnTo>
                  <a:pt x="50317" y="102200"/>
                </a:lnTo>
                <a:lnTo>
                  <a:pt x="99348" y="102200"/>
                </a:lnTo>
                <a:lnTo>
                  <a:pt x="99348" y="99712"/>
                </a:lnTo>
                <a:lnTo>
                  <a:pt x="135546" y="99712"/>
                </a:lnTo>
                <a:lnTo>
                  <a:pt x="137307" y="99184"/>
                </a:lnTo>
                <a:lnTo>
                  <a:pt x="142102" y="96747"/>
                </a:lnTo>
                <a:lnTo>
                  <a:pt x="146552" y="93164"/>
                </a:lnTo>
                <a:close/>
              </a:path>
              <a:path w="845823" h="102866">
                <a:moveTo>
                  <a:pt x="347068" y="101869"/>
                </a:moveTo>
                <a:lnTo>
                  <a:pt x="188614" y="101869"/>
                </a:lnTo>
                <a:lnTo>
                  <a:pt x="188614" y="102200"/>
                </a:lnTo>
                <a:lnTo>
                  <a:pt x="346963" y="102200"/>
                </a:lnTo>
                <a:lnTo>
                  <a:pt x="347068" y="101869"/>
                </a:lnTo>
                <a:close/>
              </a:path>
              <a:path w="845823" h="102866">
                <a:moveTo>
                  <a:pt x="401845" y="94889"/>
                </a:moveTo>
                <a:lnTo>
                  <a:pt x="349279" y="94889"/>
                </a:lnTo>
                <a:lnTo>
                  <a:pt x="351442" y="102200"/>
                </a:lnTo>
                <a:lnTo>
                  <a:pt x="404390" y="102200"/>
                </a:lnTo>
                <a:lnTo>
                  <a:pt x="401845" y="94889"/>
                </a:lnTo>
                <a:close/>
              </a:path>
              <a:path w="845823" h="102866">
                <a:moveTo>
                  <a:pt x="521096" y="666"/>
                </a:moveTo>
                <a:lnTo>
                  <a:pt x="485305" y="666"/>
                </a:lnTo>
                <a:lnTo>
                  <a:pt x="453034" y="28875"/>
                </a:lnTo>
                <a:lnTo>
                  <a:pt x="473014" y="54479"/>
                </a:lnTo>
                <a:lnTo>
                  <a:pt x="473014" y="102200"/>
                </a:lnTo>
                <a:lnTo>
                  <a:pt x="521096" y="102200"/>
                </a:lnTo>
                <a:lnTo>
                  <a:pt x="521096" y="51005"/>
                </a:lnTo>
                <a:lnTo>
                  <a:pt x="819571" y="51005"/>
                </a:lnTo>
                <a:lnTo>
                  <a:pt x="819571" y="26438"/>
                </a:lnTo>
                <a:lnTo>
                  <a:pt x="776149" y="26438"/>
                </a:lnTo>
                <a:lnTo>
                  <a:pt x="774340" y="23018"/>
                </a:lnTo>
                <a:lnTo>
                  <a:pt x="682652" y="23018"/>
                </a:lnTo>
                <a:lnTo>
                  <a:pt x="682105" y="21629"/>
                </a:lnTo>
                <a:lnTo>
                  <a:pt x="681457" y="20275"/>
                </a:lnTo>
                <a:lnTo>
                  <a:pt x="678228" y="14630"/>
                </a:lnTo>
                <a:lnTo>
                  <a:pt x="677489" y="13780"/>
                </a:lnTo>
                <a:lnTo>
                  <a:pt x="521096" y="13780"/>
                </a:lnTo>
                <a:lnTo>
                  <a:pt x="521096" y="666"/>
                </a:lnTo>
                <a:close/>
              </a:path>
              <a:path w="845823" h="102866">
                <a:moveTo>
                  <a:pt x="819571" y="51005"/>
                </a:moveTo>
                <a:lnTo>
                  <a:pt x="521096" y="51005"/>
                </a:lnTo>
                <a:lnTo>
                  <a:pt x="523806" y="54479"/>
                </a:lnTo>
                <a:lnTo>
                  <a:pt x="523806" y="102200"/>
                </a:lnTo>
                <a:lnTo>
                  <a:pt x="571888" y="102200"/>
                </a:lnTo>
                <a:lnTo>
                  <a:pt x="571888" y="95519"/>
                </a:lnTo>
                <a:lnTo>
                  <a:pt x="619322" y="95519"/>
                </a:lnTo>
                <a:lnTo>
                  <a:pt x="620991" y="94280"/>
                </a:lnTo>
                <a:lnTo>
                  <a:pt x="671817" y="94280"/>
                </a:lnTo>
                <a:lnTo>
                  <a:pt x="674880" y="92045"/>
                </a:lnTo>
                <a:lnTo>
                  <a:pt x="678145" y="88366"/>
                </a:lnTo>
                <a:lnTo>
                  <a:pt x="681426" y="82713"/>
                </a:lnTo>
                <a:lnTo>
                  <a:pt x="682091" y="81332"/>
                </a:lnTo>
                <a:lnTo>
                  <a:pt x="682652" y="79917"/>
                </a:lnTo>
                <a:lnTo>
                  <a:pt x="845823" y="79917"/>
                </a:lnTo>
                <a:lnTo>
                  <a:pt x="845823" y="70272"/>
                </a:lnTo>
                <a:lnTo>
                  <a:pt x="843220" y="63968"/>
                </a:lnTo>
                <a:lnTo>
                  <a:pt x="833568" y="54302"/>
                </a:lnTo>
                <a:lnTo>
                  <a:pt x="827196" y="51753"/>
                </a:lnTo>
                <a:lnTo>
                  <a:pt x="819571" y="51753"/>
                </a:lnTo>
                <a:lnTo>
                  <a:pt x="819571" y="51005"/>
                </a:lnTo>
                <a:close/>
              </a:path>
              <a:path w="845823" h="102866">
                <a:moveTo>
                  <a:pt x="457747" y="36050"/>
                </a:moveTo>
                <a:lnTo>
                  <a:pt x="390643" y="36050"/>
                </a:lnTo>
                <a:lnTo>
                  <a:pt x="390643" y="62730"/>
                </a:lnTo>
                <a:lnTo>
                  <a:pt x="457747" y="62730"/>
                </a:lnTo>
                <a:lnTo>
                  <a:pt x="457747" y="36050"/>
                </a:lnTo>
                <a:close/>
              </a:path>
              <a:path w="845823" h="102866">
                <a:moveTo>
                  <a:pt x="827171" y="51743"/>
                </a:moveTo>
                <a:lnTo>
                  <a:pt x="819571" y="51753"/>
                </a:lnTo>
                <a:lnTo>
                  <a:pt x="827196" y="51753"/>
                </a:lnTo>
                <a:close/>
              </a:path>
              <a:path w="845823" h="102866">
                <a:moveTo>
                  <a:pt x="819571" y="19119"/>
                </a:moveTo>
                <a:lnTo>
                  <a:pt x="780138" y="19119"/>
                </a:lnTo>
                <a:lnTo>
                  <a:pt x="776149" y="26438"/>
                </a:lnTo>
                <a:lnTo>
                  <a:pt x="819571" y="26438"/>
                </a:lnTo>
                <a:lnTo>
                  <a:pt x="819571" y="19119"/>
                </a:lnTo>
                <a:close/>
              </a:path>
              <a:path w="845823" h="102866">
                <a:moveTo>
                  <a:pt x="682652" y="19023"/>
                </a:moveTo>
                <a:lnTo>
                  <a:pt x="682652" y="23018"/>
                </a:lnTo>
                <a:lnTo>
                  <a:pt x="774340" y="23018"/>
                </a:lnTo>
                <a:lnTo>
                  <a:pt x="772279" y="19119"/>
                </a:lnTo>
                <a:lnTo>
                  <a:pt x="682652" y="19023"/>
                </a:lnTo>
                <a:close/>
              </a:path>
              <a:path w="845823" h="102866">
                <a:moveTo>
                  <a:pt x="99348" y="666"/>
                </a:moveTo>
                <a:lnTo>
                  <a:pt x="58176" y="666"/>
                </a:lnTo>
                <a:lnTo>
                  <a:pt x="49719" y="17799"/>
                </a:lnTo>
                <a:lnTo>
                  <a:pt x="374992" y="17799"/>
                </a:lnTo>
                <a:lnTo>
                  <a:pt x="373978" y="14886"/>
                </a:lnTo>
                <a:lnTo>
                  <a:pt x="325169" y="14886"/>
                </a:lnTo>
                <a:lnTo>
                  <a:pt x="324352" y="13774"/>
                </a:lnTo>
                <a:lnTo>
                  <a:pt x="323466" y="12708"/>
                </a:lnTo>
                <a:lnTo>
                  <a:pt x="321845" y="10980"/>
                </a:lnTo>
                <a:lnTo>
                  <a:pt x="147732" y="10980"/>
                </a:lnTo>
                <a:lnTo>
                  <a:pt x="147010" y="10342"/>
                </a:lnTo>
                <a:lnTo>
                  <a:pt x="146408" y="9842"/>
                </a:lnTo>
                <a:lnTo>
                  <a:pt x="141594" y="6137"/>
                </a:lnTo>
                <a:lnTo>
                  <a:pt x="136979" y="3794"/>
                </a:lnTo>
                <a:lnTo>
                  <a:pt x="135128" y="3215"/>
                </a:lnTo>
                <a:lnTo>
                  <a:pt x="99348" y="3215"/>
                </a:lnTo>
                <a:lnTo>
                  <a:pt x="99348" y="666"/>
                </a:lnTo>
                <a:close/>
              </a:path>
              <a:path w="845823" h="102866">
                <a:moveTo>
                  <a:pt x="369025" y="666"/>
                </a:moveTo>
                <a:lnTo>
                  <a:pt x="330163" y="666"/>
                </a:lnTo>
                <a:lnTo>
                  <a:pt x="325169" y="14886"/>
                </a:lnTo>
                <a:lnTo>
                  <a:pt x="373978" y="14886"/>
                </a:lnTo>
                <a:lnTo>
                  <a:pt x="369025" y="666"/>
                </a:lnTo>
                <a:close/>
              </a:path>
              <a:path w="845823" h="102866">
                <a:moveTo>
                  <a:pt x="571888" y="666"/>
                </a:moveTo>
                <a:lnTo>
                  <a:pt x="536097" y="666"/>
                </a:lnTo>
                <a:lnTo>
                  <a:pt x="521096" y="13780"/>
                </a:lnTo>
                <a:lnTo>
                  <a:pt x="677489" y="13780"/>
                </a:lnTo>
                <a:lnTo>
                  <a:pt x="674970" y="10886"/>
                </a:lnTo>
                <a:lnTo>
                  <a:pt x="671830" y="8557"/>
                </a:lnTo>
                <a:lnTo>
                  <a:pt x="621013" y="8557"/>
                </a:lnTo>
                <a:lnTo>
                  <a:pt x="619368" y="7330"/>
                </a:lnTo>
                <a:lnTo>
                  <a:pt x="571888" y="7330"/>
                </a:lnTo>
                <a:lnTo>
                  <a:pt x="571888" y="666"/>
                </a:lnTo>
                <a:close/>
              </a:path>
              <a:path w="845823" h="102866">
                <a:moveTo>
                  <a:pt x="181557" y="93"/>
                </a:moveTo>
                <a:lnTo>
                  <a:pt x="173141" y="93"/>
                </a:lnTo>
                <a:lnTo>
                  <a:pt x="168357" y="792"/>
                </a:lnTo>
                <a:lnTo>
                  <a:pt x="147732" y="10980"/>
                </a:lnTo>
                <a:lnTo>
                  <a:pt x="321845" y="10980"/>
                </a:lnTo>
                <a:lnTo>
                  <a:pt x="188614" y="1059"/>
                </a:lnTo>
                <a:lnTo>
                  <a:pt x="185115" y="410"/>
                </a:lnTo>
                <a:lnTo>
                  <a:pt x="181557" y="93"/>
                </a:lnTo>
                <a:close/>
              </a:path>
              <a:path w="845823" h="102866">
                <a:moveTo>
                  <a:pt x="650566" y="0"/>
                </a:moveTo>
                <a:lnTo>
                  <a:pt x="642207" y="0"/>
                </a:lnTo>
                <a:lnTo>
                  <a:pt x="638094" y="648"/>
                </a:lnTo>
                <a:lnTo>
                  <a:pt x="629715" y="3150"/>
                </a:lnTo>
                <a:lnTo>
                  <a:pt x="625629" y="5166"/>
                </a:lnTo>
                <a:lnTo>
                  <a:pt x="621971" y="7833"/>
                </a:lnTo>
                <a:lnTo>
                  <a:pt x="621013" y="8557"/>
                </a:lnTo>
                <a:lnTo>
                  <a:pt x="671830" y="8557"/>
                </a:lnTo>
                <a:lnTo>
                  <a:pt x="667238" y="5156"/>
                </a:lnTo>
                <a:lnTo>
                  <a:pt x="663119" y="3135"/>
                </a:lnTo>
                <a:lnTo>
                  <a:pt x="654688" y="648"/>
                </a:lnTo>
                <a:lnTo>
                  <a:pt x="650566" y="0"/>
                </a:lnTo>
                <a:close/>
              </a:path>
              <a:path w="845823" h="102866">
                <a:moveTo>
                  <a:pt x="599774" y="0"/>
                </a:moveTo>
                <a:lnTo>
                  <a:pt x="591414" y="0"/>
                </a:lnTo>
                <a:lnTo>
                  <a:pt x="587302" y="648"/>
                </a:lnTo>
                <a:lnTo>
                  <a:pt x="579200" y="3067"/>
                </a:lnTo>
                <a:lnTo>
                  <a:pt x="575373" y="4903"/>
                </a:lnTo>
                <a:lnTo>
                  <a:pt x="571888" y="7330"/>
                </a:lnTo>
                <a:lnTo>
                  <a:pt x="619368" y="7330"/>
                </a:lnTo>
                <a:lnTo>
                  <a:pt x="616446" y="5156"/>
                </a:lnTo>
                <a:lnTo>
                  <a:pt x="612326" y="3135"/>
                </a:lnTo>
                <a:lnTo>
                  <a:pt x="603896" y="648"/>
                </a:lnTo>
                <a:lnTo>
                  <a:pt x="599774" y="0"/>
                </a:lnTo>
                <a:close/>
              </a:path>
              <a:path w="845823" h="102866">
                <a:moveTo>
                  <a:pt x="122273" y="0"/>
                </a:moveTo>
                <a:lnTo>
                  <a:pt x="112351" y="0"/>
                </a:lnTo>
                <a:lnTo>
                  <a:pt x="107502" y="680"/>
                </a:lnTo>
                <a:lnTo>
                  <a:pt x="101631" y="2397"/>
                </a:lnTo>
                <a:lnTo>
                  <a:pt x="100478" y="2782"/>
                </a:lnTo>
                <a:lnTo>
                  <a:pt x="99348" y="3215"/>
                </a:lnTo>
                <a:lnTo>
                  <a:pt x="135128" y="3215"/>
                </a:lnTo>
                <a:lnTo>
                  <a:pt x="127231" y="745"/>
                </a:lnTo>
                <a:lnTo>
                  <a:pt x="122273" y="0"/>
                </a:lnTo>
                <a:close/>
              </a:path>
              <a:path w="845823" h="102866">
                <a:moveTo>
                  <a:pt x="300167" y="666"/>
                </a:moveTo>
                <a:lnTo>
                  <a:pt x="188614" y="666"/>
                </a:lnTo>
                <a:lnTo>
                  <a:pt x="188614" y="1059"/>
                </a:lnTo>
                <a:lnTo>
                  <a:pt x="302775" y="1059"/>
                </a:lnTo>
                <a:lnTo>
                  <a:pt x="300167" y="666"/>
                </a:lnTo>
                <a:close/>
              </a:path>
            </a:pathLst>
          </a:custGeom>
          <a:solidFill>
            <a:srgbClr val="2B2A2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" name="object 27"/>
          <p:cNvSpPr txBox="1"/>
          <p:nvPr/>
        </p:nvSpPr>
        <p:spPr>
          <a:xfrm>
            <a:off x="1476886" y="5921628"/>
            <a:ext cx="1110471" cy="11967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750" b="1" spc="-75" dirty="0" smtClean="0">
                <a:solidFill>
                  <a:srgbClr val="FEFEFE"/>
                </a:solidFill>
                <a:latin typeface="Arial"/>
                <a:cs typeface="Arial"/>
              </a:rPr>
              <a:t>МОСКВА</a:t>
            </a:r>
            <a:r>
              <a:rPr sz="750" b="1" spc="-20" dirty="0" smtClean="0">
                <a:solidFill>
                  <a:srgbClr val="FEFEFE"/>
                </a:solidFill>
                <a:latin typeface="Arial"/>
                <a:cs typeface="Arial"/>
              </a:rPr>
              <a:t> </a:t>
            </a:r>
            <a:r>
              <a:rPr sz="750" b="1" spc="65" dirty="0" smtClean="0">
                <a:solidFill>
                  <a:srgbClr val="FEFEFE"/>
                </a:solidFill>
                <a:latin typeface="Arial"/>
                <a:cs typeface="Arial"/>
              </a:rPr>
              <a:t>-</a:t>
            </a:r>
            <a:r>
              <a:rPr sz="750" b="1" spc="-20" dirty="0" smtClean="0">
                <a:solidFill>
                  <a:srgbClr val="FEFEFE"/>
                </a:solidFill>
                <a:latin typeface="Arial"/>
                <a:cs typeface="Arial"/>
              </a:rPr>
              <a:t> </a:t>
            </a:r>
            <a:r>
              <a:rPr sz="750" b="1" spc="-25" dirty="0" smtClean="0">
                <a:solidFill>
                  <a:srgbClr val="FEFEFE"/>
                </a:solidFill>
                <a:latin typeface="Arial"/>
                <a:cs typeface="Arial"/>
              </a:rPr>
              <a:t>1100</a:t>
            </a:r>
            <a:r>
              <a:rPr sz="750" b="1" spc="-20" dirty="0" smtClean="0">
                <a:solidFill>
                  <a:srgbClr val="FEFEFE"/>
                </a:solidFill>
                <a:latin typeface="Arial"/>
                <a:cs typeface="Arial"/>
              </a:rPr>
              <a:t> км.</a:t>
            </a:r>
            <a:endParaRPr sz="750">
              <a:latin typeface="Arial"/>
              <a:cs typeface="Arial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695961" y="942591"/>
            <a:ext cx="6206650" cy="999933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 marR="12700">
              <a:lnSpc>
                <a:spcPts val="2880"/>
              </a:lnSpc>
            </a:pPr>
            <a:endParaRPr lang="en-US" b="1" spc="-190" dirty="0" smtClean="0">
              <a:solidFill>
                <a:srgbClr val="233B77"/>
              </a:solidFill>
              <a:latin typeface="Arial"/>
              <a:cs typeface="Arial"/>
            </a:endParaRPr>
          </a:p>
          <a:p>
            <a:pPr marL="12700" marR="12700">
              <a:lnSpc>
                <a:spcPts val="2880"/>
              </a:lnSpc>
            </a:pPr>
            <a:r>
              <a:rPr sz="2400" b="1" spc="-190" dirty="0" err="1" smtClean="0">
                <a:solidFill>
                  <a:srgbClr val="233B77"/>
                </a:solidFill>
                <a:latin typeface="+mj-lt"/>
                <a:cs typeface="Arial"/>
              </a:rPr>
              <a:t>Транспортная</a:t>
            </a:r>
            <a:r>
              <a:rPr lang="en-US" sz="2400" b="1" spc="-190" dirty="0" smtClean="0">
                <a:solidFill>
                  <a:srgbClr val="233B77"/>
                </a:solidFill>
                <a:latin typeface="+mj-lt"/>
                <a:cs typeface="Arial"/>
              </a:rPr>
              <a:t>   </a:t>
            </a:r>
            <a:r>
              <a:rPr sz="2400" b="1" spc="-60" dirty="0" smtClean="0">
                <a:solidFill>
                  <a:srgbClr val="233B77"/>
                </a:solidFill>
                <a:latin typeface="+mj-lt"/>
                <a:cs typeface="Arial"/>
              </a:rPr>
              <a:t> </a:t>
            </a:r>
            <a:r>
              <a:rPr sz="2400" b="1" spc="-195" dirty="0" err="1" smtClean="0">
                <a:solidFill>
                  <a:srgbClr val="233B77"/>
                </a:solidFill>
                <a:latin typeface="+mj-lt"/>
                <a:cs typeface="Arial"/>
              </a:rPr>
              <a:t>доступность</a:t>
            </a:r>
            <a:endParaRPr lang="ru-RU" sz="2400" b="1" spc="-100" dirty="0">
              <a:solidFill>
                <a:srgbClr val="233B77"/>
              </a:solidFill>
              <a:latin typeface="+mj-lt"/>
              <a:cs typeface="Arial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457200" y="1870918"/>
            <a:ext cx="6252475" cy="82221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 marR="12700" indent="0" algn="just">
              <a:lnSpc>
                <a:spcPts val="1350"/>
              </a:lnSpc>
            </a:pPr>
            <a:r>
              <a:rPr sz="1200" spc="-60" dirty="0" smtClean="0">
                <a:solidFill>
                  <a:srgbClr val="233B77"/>
                </a:solidFill>
                <a:latin typeface="Arial"/>
                <a:cs typeface="Arial"/>
              </a:rPr>
              <a:t>З</a:t>
            </a:r>
            <a:r>
              <a:rPr sz="1200" spc="-35" dirty="0" smtClean="0">
                <a:solidFill>
                  <a:srgbClr val="233B77"/>
                </a:solidFill>
                <a:latin typeface="Arial"/>
                <a:cs typeface="Arial"/>
              </a:rPr>
              <a:t>е</a:t>
            </a:r>
            <a:r>
              <a:rPr sz="1200" spc="-40" dirty="0" smtClean="0">
                <a:solidFill>
                  <a:srgbClr val="233B77"/>
                </a:solidFill>
                <a:latin typeface="Arial"/>
                <a:cs typeface="Arial"/>
              </a:rPr>
              <a:t>м</a:t>
            </a:r>
            <a:r>
              <a:rPr sz="1200" spc="-35" dirty="0" smtClean="0">
                <a:solidFill>
                  <a:srgbClr val="233B77"/>
                </a:solidFill>
                <a:latin typeface="Arial"/>
                <a:cs typeface="Arial"/>
              </a:rPr>
              <a:t>е</a:t>
            </a:r>
            <a:r>
              <a:rPr sz="1200" spc="-25" dirty="0" smtClean="0">
                <a:solidFill>
                  <a:srgbClr val="233B77"/>
                </a:solidFill>
                <a:latin typeface="Arial"/>
                <a:cs typeface="Arial"/>
              </a:rPr>
              <a:t>л</a:t>
            </a:r>
            <a:r>
              <a:rPr sz="1200" spc="-30" dirty="0" smtClean="0">
                <a:solidFill>
                  <a:srgbClr val="233B77"/>
                </a:solidFill>
                <a:latin typeface="Arial"/>
                <a:cs typeface="Arial"/>
              </a:rPr>
              <a:t>ь</a:t>
            </a:r>
            <a:r>
              <a:rPr sz="1200" spc="5" dirty="0" smtClean="0">
                <a:solidFill>
                  <a:srgbClr val="233B77"/>
                </a:solidFill>
                <a:latin typeface="Arial"/>
                <a:cs typeface="Arial"/>
              </a:rPr>
              <a:t>н</a:t>
            </a:r>
            <a:r>
              <a:rPr sz="1200" spc="-65" dirty="0" smtClean="0">
                <a:solidFill>
                  <a:srgbClr val="233B77"/>
                </a:solidFill>
                <a:latin typeface="Arial"/>
                <a:cs typeface="Arial"/>
              </a:rPr>
              <a:t>ый  </a:t>
            </a:r>
            <a:r>
              <a:rPr sz="1200" spc="15" dirty="0" smtClean="0">
                <a:solidFill>
                  <a:srgbClr val="233B77"/>
                </a:solidFill>
                <a:latin typeface="Arial"/>
                <a:cs typeface="Arial"/>
              </a:rPr>
              <a:t>у</a:t>
            </a:r>
            <a:r>
              <a:rPr sz="1200" spc="5" dirty="0" smtClean="0">
                <a:solidFill>
                  <a:srgbClr val="233B77"/>
                </a:solidFill>
                <a:latin typeface="Arial"/>
                <a:cs typeface="Arial"/>
              </a:rPr>
              <a:t>ч</a:t>
            </a:r>
            <a:r>
              <a:rPr sz="1200" spc="-15" dirty="0" smtClean="0">
                <a:solidFill>
                  <a:srgbClr val="233B77"/>
                </a:solidFill>
                <a:latin typeface="Arial"/>
                <a:cs typeface="Arial"/>
              </a:rPr>
              <a:t>а</a:t>
            </a:r>
            <a:r>
              <a:rPr sz="1200" spc="-30" dirty="0" smtClean="0">
                <a:solidFill>
                  <a:srgbClr val="233B77"/>
                </a:solidFill>
                <a:latin typeface="Arial"/>
                <a:cs typeface="Arial"/>
              </a:rPr>
              <a:t>с</a:t>
            </a:r>
            <a:r>
              <a:rPr sz="1200" spc="-15" dirty="0" smtClean="0">
                <a:solidFill>
                  <a:srgbClr val="233B77"/>
                </a:solidFill>
                <a:latin typeface="Arial"/>
                <a:cs typeface="Arial"/>
              </a:rPr>
              <a:t>т</a:t>
            </a:r>
            <a:r>
              <a:rPr sz="1200" spc="-10" dirty="0" smtClean="0">
                <a:solidFill>
                  <a:srgbClr val="233B77"/>
                </a:solidFill>
                <a:latin typeface="Arial"/>
                <a:cs typeface="Arial"/>
              </a:rPr>
              <a:t>о</a:t>
            </a:r>
            <a:r>
              <a:rPr sz="1200" spc="50" dirty="0" smtClean="0">
                <a:solidFill>
                  <a:srgbClr val="233B77"/>
                </a:solidFill>
                <a:latin typeface="Arial"/>
                <a:cs typeface="Arial"/>
              </a:rPr>
              <a:t>к  </a:t>
            </a:r>
            <a:r>
              <a:rPr sz="1200" spc="10" dirty="0" smtClean="0">
                <a:solidFill>
                  <a:srgbClr val="233B77"/>
                </a:solidFill>
                <a:latin typeface="Arial"/>
                <a:cs typeface="Arial"/>
              </a:rPr>
              <a:t>п</a:t>
            </a:r>
            <a:r>
              <a:rPr sz="1200" spc="-10" dirty="0" smtClean="0">
                <a:solidFill>
                  <a:srgbClr val="233B77"/>
                </a:solidFill>
                <a:latin typeface="Arial"/>
                <a:cs typeface="Arial"/>
              </a:rPr>
              <a:t>о</a:t>
            </a:r>
            <a:r>
              <a:rPr sz="1200" spc="-25" dirty="0" smtClean="0">
                <a:solidFill>
                  <a:srgbClr val="233B77"/>
                </a:solidFill>
                <a:latin typeface="Arial"/>
                <a:cs typeface="Arial"/>
              </a:rPr>
              <a:t>д  </a:t>
            </a:r>
            <a:r>
              <a:rPr sz="1200" spc="-30" dirty="0" smtClean="0">
                <a:solidFill>
                  <a:srgbClr val="233B77"/>
                </a:solidFill>
                <a:latin typeface="Arial"/>
                <a:cs typeface="Arial"/>
              </a:rPr>
              <a:t>с</a:t>
            </a:r>
            <a:r>
              <a:rPr sz="1200" spc="10" dirty="0" smtClean="0">
                <a:solidFill>
                  <a:srgbClr val="233B77"/>
                </a:solidFill>
                <a:latin typeface="Arial"/>
                <a:cs typeface="Arial"/>
              </a:rPr>
              <a:t>т</a:t>
            </a:r>
            <a:r>
              <a:rPr sz="1200" spc="-10" dirty="0" smtClean="0">
                <a:solidFill>
                  <a:srgbClr val="233B77"/>
                </a:solidFill>
                <a:latin typeface="Arial"/>
                <a:cs typeface="Arial"/>
              </a:rPr>
              <a:t>ро</a:t>
            </a:r>
            <a:r>
              <a:rPr sz="1200" spc="-5" dirty="0" smtClean="0">
                <a:solidFill>
                  <a:srgbClr val="233B77"/>
                </a:solidFill>
                <a:latin typeface="Arial"/>
                <a:cs typeface="Arial"/>
              </a:rPr>
              <a:t>и</a:t>
            </a:r>
            <a:r>
              <a:rPr sz="1200" spc="-15" dirty="0" smtClean="0">
                <a:solidFill>
                  <a:srgbClr val="233B77"/>
                </a:solidFill>
                <a:latin typeface="Arial"/>
                <a:cs typeface="Arial"/>
              </a:rPr>
              <a:t>т</a:t>
            </a:r>
            <a:r>
              <a:rPr sz="1200" spc="-35" dirty="0" smtClean="0">
                <a:solidFill>
                  <a:srgbClr val="233B77"/>
                </a:solidFill>
                <a:latin typeface="Arial"/>
                <a:cs typeface="Arial"/>
              </a:rPr>
              <a:t>е</a:t>
            </a:r>
            <a:r>
              <a:rPr sz="1200" spc="-25" dirty="0" smtClean="0">
                <a:solidFill>
                  <a:srgbClr val="233B77"/>
                </a:solidFill>
                <a:latin typeface="Arial"/>
                <a:cs typeface="Arial"/>
              </a:rPr>
              <a:t>л</a:t>
            </a:r>
            <a:r>
              <a:rPr sz="1200" spc="-30" dirty="0" smtClean="0">
                <a:solidFill>
                  <a:srgbClr val="233B77"/>
                </a:solidFill>
                <a:latin typeface="Arial"/>
                <a:cs typeface="Arial"/>
              </a:rPr>
              <a:t>ьс</a:t>
            </a:r>
            <a:r>
              <a:rPr sz="1200" spc="10" dirty="0" smtClean="0">
                <a:solidFill>
                  <a:srgbClr val="233B77"/>
                </a:solidFill>
                <a:latin typeface="Arial"/>
                <a:cs typeface="Arial"/>
              </a:rPr>
              <a:t>т</a:t>
            </a:r>
            <a:r>
              <a:rPr sz="1200" spc="-5" dirty="0" smtClean="0">
                <a:solidFill>
                  <a:srgbClr val="233B77"/>
                </a:solidFill>
                <a:latin typeface="Arial"/>
                <a:cs typeface="Arial"/>
              </a:rPr>
              <a:t>в</a:t>
            </a:r>
            <a:r>
              <a:rPr sz="1200" spc="-70" dirty="0" smtClean="0">
                <a:solidFill>
                  <a:srgbClr val="233B77"/>
                </a:solidFill>
                <a:latin typeface="Arial"/>
                <a:cs typeface="Arial"/>
              </a:rPr>
              <a:t>о  </a:t>
            </a:r>
            <a:r>
              <a:rPr sz="1200" spc="10" dirty="0" smtClean="0">
                <a:solidFill>
                  <a:srgbClr val="233B77"/>
                </a:solidFill>
                <a:latin typeface="Arial"/>
                <a:cs typeface="Arial"/>
              </a:rPr>
              <a:t>п</a:t>
            </a:r>
            <a:r>
              <a:rPr sz="1200" spc="-10" dirty="0" smtClean="0">
                <a:solidFill>
                  <a:srgbClr val="233B77"/>
                </a:solidFill>
                <a:latin typeface="Arial"/>
                <a:cs typeface="Arial"/>
              </a:rPr>
              <a:t>ро</a:t>
            </a:r>
            <a:r>
              <a:rPr sz="1200" spc="-35" dirty="0" smtClean="0">
                <a:solidFill>
                  <a:srgbClr val="233B77"/>
                </a:solidFill>
                <a:latin typeface="Arial"/>
                <a:cs typeface="Arial"/>
              </a:rPr>
              <a:t>е</a:t>
            </a:r>
            <a:r>
              <a:rPr sz="1200" spc="110" dirty="0" smtClean="0">
                <a:solidFill>
                  <a:srgbClr val="233B77"/>
                </a:solidFill>
                <a:latin typeface="Arial"/>
                <a:cs typeface="Arial"/>
              </a:rPr>
              <a:t>к</a:t>
            </a:r>
            <a:r>
              <a:rPr sz="1200" spc="-25" dirty="0" smtClean="0">
                <a:solidFill>
                  <a:srgbClr val="233B77"/>
                </a:solidFill>
                <a:latin typeface="Arial"/>
                <a:cs typeface="Arial"/>
              </a:rPr>
              <a:t>т</a:t>
            </a:r>
            <a:r>
              <a:rPr sz="1200" spc="-75" dirty="0" smtClean="0">
                <a:solidFill>
                  <a:srgbClr val="233B77"/>
                </a:solidFill>
                <a:latin typeface="Arial"/>
                <a:cs typeface="Arial"/>
              </a:rPr>
              <a:t>а  </a:t>
            </a:r>
            <a:r>
              <a:rPr sz="1200" spc="5" dirty="0" smtClean="0">
                <a:solidFill>
                  <a:srgbClr val="233B77"/>
                </a:solidFill>
                <a:latin typeface="Arial"/>
                <a:cs typeface="Arial"/>
              </a:rPr>
              <a:t>н</a:t>
            </a:r>
            <a:r>
              <a:rPr sz="1200" spc="-15" dirty="0" smtClean="0">
                <a:solidFill>
                  <a:srgbClr val="233B77"/>
                </a:solidFill>
                <a:latin typeface="Arial"/>
                <a:cs typeface="Arial"/>
              </a:rPr>
              <a:t>а</a:t>
            </a:r>
            <a:r>
              <a:rPr sz="1200" spc="-25" dirty="0" smtClean="0">
                <a:solidFill>
                  <a:srgbClr val="233B77"/>
                </a:solidFill>
                <a:latin typeface="Arial"/>
                <a:cs typeface="Arial"/>
              </a:rPr>
              <a:t>х</a:t>
            </a:r>
            <a:r>
              <a:rPr sz="1200" spc="-10" dirty="0" smtClean="0">
                <a:solidFill>
                  <a:srgbClr val="233B77"/>
                </a:solidFill>
                <a:latin typeface="Arial"/>
                <a:cs typeface="Arial"/>
              </a:rPr>
              <a:t>о</a:t>
            </a:r>
            <a:r>
              <a:rPr sz="1200" spc="35" dirty="0" smtClean="0">
                <a:solidFill>
                  <a:srgbClr val="233B77"/>
                </a:solidFill>
                <a:latin typeface="Arial"/>
                <a:cs typeface="Arial"/>
              </a:rPr>
              <a:t>д</a:t>
            </a:r>
            <a:r>
              <a:rPr sz="1200" spc="-5" dirty="0" smtClean="0">
                <a:solidFill>
                  <a:srgbClr val="233B77"/>
                </a:solidFill>
                <a:latin typeface="Arial"/>
                <a:cs typeface="Arial"/>
              </a:rPr>
              <a:t>и</a:t>
            </a:r>
            <a:r>
              <a:rPr sz="1200" spc="-15" dirty="0" smtClean="0">
                <a:solidFill>
                  <a:srgbClr val="233B77"/>
                </a:solidFill>
                <a:latin typeface="Arial"/>
                <a:cs typeface="Arial"/>
              </a:rPr>
              <a:t>т</a:t>
            </a:r>
            <a:r>
              <a:rPr sz="1200" spc="-30" dirty="0" smtClean="0">
                <a:solidFill>
                  <a:srgbClr val="233B77"/>
                </a:solidFill>
                <a:latin typeface="Arial"/>
                <a:cs typeface="Arial"/>
              </a:rPr>
              <a:t>с</a:t>
            </a:r>
            <a:r>
              <a:rPr sz="1200" spc="-80" dirty="0" smtClean="0">
                <a:solidFill>
                  <a:srgbClr val="233B77"/>
                </a:solidFill>
                <a:latin typeface="Arial"/>
                <a:cs typeface="Arial"/>
              </a:rPr>
              <a:t>я  </a:t>
            </a:r>
            <a:r>
              <a:rPr sz="1200" spc="5" dirty="0" smtClean="0">
                <a:solidFill>
                  <a:srgbClr val="233B77"/>
                </a:solidFill>
                <a:latin typeface="Arial"/>
                <a:cs typeface="Arial"/>
              </a:rPr>
              <a:t>н</a:t>
            </a:r>
            <a:r>
              <a:rPr sz="1200" spc="-75" dirty="0" smtClean="0">
                <a:solidFill>
                  <a:srgbClr val="233B77"/>
                </a:solidFill>
                <a:latin typeface="Arial"/>
                <a:cs typeface="Arial"/>
              </a:rPr>
              <a:t>а</a:t>
            </a:r>
            <a:r>
              <a:rPr sz="1200" spc="-40" dirty="0" smtClean="0">
                <a:solidFill>
                  <a:srgbClr val="233B77"/>
                </a:solidFill>
                <a:latin typeface="Arial"/>
                <a:cs typeface="Arial"/>
              </a:rPr>
              <a:t> </a:t>
            </a:r>
            <a:r>
              <a:rPr sz="1200" spc="-5" dirty="0" smtClean="0">
                <a:solidFill>
                  <a:srgbClr val="233B77"/>
                </a:solidFill>
                <a:latin typeface="Arial"/>
                <a:cs typeface="Arial"/>
              </a:rPr>
              <a:t>т</a:t>
            </a:r>
            <a:r>
              <a:rPr sz="1200" spc="-30" dirty="0" smtClean="0">
                <a:solidFill>
                  <a:srgbClr val="233B77"/>
                </a:solidFill>
                <a:latin typeface="Arial"/>
                <a:cs typeface="Arial"/>
              </a:rPr>
              <a:t>е</a:t>
            </a:r>
            <a:r>
              <a:rPr sz="1200" spc="-5" dirty="0" smtClean="0">
                <a:solidFill>
                  <a:srgbClr val="233B77"/>
                </a:solidFill>
                <a:latin typeface="Arial"/>
                <a:cs typeface="Arial"/>
              </a:rPr>
              <a:t>рр</a:t>
            </a:r>
            <a:r>
              <a:rPr sz="1200" spc="0" dirty="0" smtClean="0">
                <a:solidFill>
                  <a:srgbClr val="233B77"/>
                </a:solidFill>
                <a:latin typeface="Arial"/>
                <a:cs typeface="Arial"/>
              </a:rPr>
              <a:t>и</a:t>
            </a:r>
            <a:r>
              <a:rPr sz="1200" spc="-5" dirty="0" smtClean="0">
                <a:solidFill>
                  <a:srgbClr val="233B77"/>
                </a:solidFill>
                <a:latin typeface="Arial"/>
                <a:cs typeface="Arial"/>
              </a:rPr>
              <a:t>тор</a:t>
            </a:r>
            <a:r>
              <a:rPr sz="1200" spc="0" dirty="0" smtClean="0">
                <a:solidFill>
                  <a:srgbClr val="233B77"/>
                </a:solidFill>
                <a:latin typeface="Arial"/>
                <a:cs typeface="Arial"/>
              </a:rPr>
              <a:t>и</a:t>
            </a:r>
            <a:r>
              <a:rPr sz="1200" spc="-65" dirty="0" smtClean="0">
                <a:solidFill>
                  <a:srgbClr val="233B77"/>
                </a:solidFill>
                <a:latin typeface="Arial"/>
                <a:cs typeface="Arial"/>
              </a:rPr>
              <a:t>и </a:t>
            </a:r>
            <a:r>
              <a:rPr sz="1200" spc="-5" dirty="0" smtClean="0">
                <a:solidFill>
                  <a:srgbClr val="233B77"/>
                </a:solidFill>
                <a:latin typeface="Arial"/>
                <a:cs typeface="Arial"/>
              </a:rPr>
              <a:t> </a:t>
            </a:r>
            <a:r>
              <a:rPr sz="1200" spc="15" dirty="0" smtClean="0">
                <a:solidFill>
                  <a:srgbClr val="233B77"/>
                </a:solidFill>
                <a:latin typeface="Arial"/>
                <a:cs typeface="Arial"/>
              </a:rPr>
              <a:t>п</a:t>
            </a:r>
            <a:r>
              <a:rPr sz="1200" spc="-5" dirty="0" smtClean="0">
                <a:solidFill>
                  <a:srgbClr val="233B77"/>
                </a:solidFill>
                <a:latin typeface="Arial"/>
                <a:cs typeface="Arial"/>
              </a:rPr>
              <a:t>ро</a:t>
            </a:r>
            <a:r>
              <a:rPr sz="1200" spc="-35" dirty="0" smtClean="0">
                <a:solidFill>
                  <a:srgbClr val="233B77"/>
                </a:solidFill>
                <a:latin typeface="Arial"/>
                <a:cs typeface="Arial"/>
              </a:rPr>
              <a:t>м</a:t>
            </a:r>
            <a:r>
              <a:rPr sz="1200" spc="-60" dirty="0" smtClean="0">
                <a:solidFill>
                  <a:srgbClr val="233B77"/>
                </a:solidFill>
                <a:latin typeface="Arial"/>
                <a:cs typeface="Arial"/>
              </a:rPr>
              <a:t>ы</a:t>
            </a:r>
            <a:r>
              <a:rPr sz="1200" spc="-45" dirty="0" smtClean="0">
                <a:solidFill>
                  <a:srgbClr val="233B77"/>
                </a:solidFill>
                <a:latin typeface="Arial"/>
                <a:cs typeface="Arial"/>
              </a:rPr>
              <a:t>ш</a:t>
            </a:r>
            <a:r>
              <a:rPr sz="1200" spc="-20" dirty="0" smtClean="0">
                <a:solidFill>
                  <a:srgbClr val="233B77"/>
                </a:solidFill>
                <a:latin typeface="Arial"/>
                <a:cs typeface="Arial"/>
              </a:rPr>
              <a:t>л</a:t>
            </a:r>
            <a:r>
              <a:rPr sz="1200" spc="-30" dirty="0" smtClean="0">
                <a:solidFill>
                  <a:srgbClr val="233B77"/>
                </a:solidFill>
                <a:latin typeface="Arial"/>
                <a:cs typeface="Arial"/>
              </a:rPr>
              <a:t>е</a:t>
            </a:r>
            <a:r>
              <a:rPr sz="1200" spc="10" dirty="0" smtClean="0">
                <a:solidFill>
                  <a:srgbClr val="233B77"/>
                </a:solidFill>
                <a:latin typeface="Arial"/>
                <a:cs typeface="Arial"/>
              </a:rPr>
              <a:t>нн</a:t>
            </a:r>
            <a:r>
              <a:rPr sz="1200" spc="-5" dirty="0" smtClean="0">
                <a:solidFill>
                  <a:srgbClr val="233B77"/>
                </a:solidFill>
                <a:latin typeface="Arial"/>
                <a:cs typeface="Arial"/>
              </a:rPr>
              <a:t>о</a:t>
            </a:r>
            <a:r>
              <a:rPr sz="1200" spc="-65" dirty="0" smtClean="0">
                <a:solidFill>
                  <a:srgbClr val="233B77"/>
                </a:solidFill>
                <a:latin typeface="Arial"/>
                <a:cs typeface="Arial"/>
              </a:rPr>
              <a:t>й </a:t>
            </a:r>
            <a:r>
              <a:rPr sz="1200" spc="-5" dirty="0" smtClean="0">
                <a:solidFill>
                  <a:srgbClr val="233B77"/>
                </a:solidFill>
                <a:latin typeface="Arial"/>
                <a:cs typeface="Arial"/>
              </a:rPr>
              <a:t> </a:t>
            </a:r>
            <a:r>
              <a:rPr sz="1200" spc="20" dirty="0" smtClean="0">
                <a:solidFill>
                  <a:srgbClr val="233B77"/>
                </a:solidFill>
                <a:latin typeface="Arial"/>
                <a:cs typeface="Arial"/>
              </a:rPr>
              <a:t>з</a:t>
            </a:r>
            <a:r>
              <a:rPr sz="1200" spc="-5" dirty="0" smtClean="0">
                <a:solidFill>
                  <a:srgbClr val="233B77"/>
                </a:solidFill>
                <a:latin typeface="Arial"/>
                <a:cs typeface="Arial"/>
              </a:rPr>
              <a:t>о</a:t>
            </a:r>
            <a:r>
              <a:rPr sz="1200" spc="10" dirty="0" smtClean="0">
                <a:solidFill>
                  <a:srgbClr val="233B77"/>
                </a:solidFill>
                <a:latin typeface="Arial"/>
                <a:cs typeface="Arial"/>
              </a:rPr>
              <a:t>н</a:t>
            </a:r>
            <a:r>
              <a:rPr sz="1200" spc="-125" dirty="0" smtClean="0">
                <a:solidFill>
                  <a:srgbClr val="233B77"/>
                </a:solidFill>
                <a:latin typeface="Arial"/>
                <a:cs typeface="Arial"/>
              </a:rPr>
              <a:t>ы </a:t>
            </a:r>
            <a:r>
              <a:rPr sz="1200" spc="-5" dirty="0" smtClean="0">
                <a:solidFill>
                  <a:srgbClr val="233B77"/>
                </a:solidFill>
                <a:latin typeface="Arial"/>
                <a:cs typeface="Arial"/>
              </a:rPr>
              <a:t> </a:t>
            </a:r>
            <a:r>
              <a:rPr sz="1200" spc="80" dirty="0" smtClean="0">
                <a:solidFill>
                  <a:srgbClr val="233B77"/>
                </a:solidFill>
                <a:latin typeface="Arial"/>
                <a:cs typeface="Arial"/>
              </a:rPr>
              <a:t>г</a:t>
            </a:r>
            <a:r>
              <a:rPr sz="1200" spc="-5" dirty="0" smtClean="0">
                <a:solidFill>
                  <a:srgbClr val="233B77"/>
                </a:solidFill>
                <a:latin typeface="Arial"/>
                <a:cs typeface="Arial"/>
              </a:rPr>
              <a:t>оро</a:t>
            </a:r>
            <a:r>
              <a:rPr sz="1200" spc="40" dirty="0" smtClean="0">
                <a:solidFill>
                  <a:srgbClr val="233B77"/>
                </a:solidFill>
                <a:latin typeface="Arial"/>
                <a:cs typeface="Arial"/>
              </a:rPr>
              <a:t>д</a:t>
            </a:r>
            <a:r>
              <a:rPr sz="1200" spc="-75" dirty="0" smtClean="0">
                <a:solidFill>
                  <a:srgbClr val="233B77"/>
                </a:solidFill>
                <a:latin typeface="Arial"/>
                <a:cs typeface="Arial"/>
              </a:rPr>
              <a:t>а </a:t>
            </a:r>
            <a:r>
              <a:rPr sz="1200" spc="-5" dirty="0" smtClean="0">
                <a:solidFill>
                  <a:srgbClr val="233B77"/>
                </a:solidFill>
                <a:latin typeface="Arial"/>
                <a:cs typeface="Arial"/>
              </a:rPr>
              <a:t> </a:t>
            </a:r>
            <a:r>
              <a:rPr sz="1200" spc="-65" dirty="0" smtClean="0">
                <a:solidFill>
                  <a:srgbClr val="233B77"/>
                </a:solidFill>
                <a:latin typeface="Arial"/>
                <a:cs typeface="Arial"/>
              </a:rPr>
              <a:t>Н</a:t>
            </a:r>
            <a:r>
              <a:rPr sz="1200" spc="-10" dirty="0" smtClean="0">
                <a:solidFill>
                  <a:srgbClr val="233B77"/>
                </a:solidFill>
                <a:latin typeface="Arial"/>
                <a:cs typeface="Arial"/>
              </a:rPr>
              <a:t>а</a:t>
            </a:r>
            <a:r>
              <a:rPr sz="1200" spc="-20" dirty="0" smtClean="0">
                <a:solidFill>
                  <a:srgbClr val="233B77"/>
                </a:solidFill>
                <a:latin typeface="Arial"/>
                <a:cs typeface="Arial"/>
              </a:rPr>
              <a:t>б</a:t>
            </a:r>
            <a:r>
              <a:rPr sz="1200" spc="-30" dirty="0" smtClean="0">
                <a:solidFill>
                  <a:srgbClr val="233B77"/>
                </a:solidFill>
                <a:latin typeface="Arial"/>
                <a:cs typeface="Arial"/>
              </a:rPr>
              <a:t>е</a:t>
            </a:r>
            <a:r>
              <a:rPr sz="1200" spc="-5" dirty="0" smtClean="0">
                <a:solidFill>
                  <a:srgbClr val="233B77"/>
                </a:solidFill>
                <a:latin typeface="Arial"/>
                <a:cs typeface="Arial"/>
              </a:rPr>
              <a:t>р</a:t>
            </a:r>
            <a:r>
              <a:rPr sz="1200" spc="-30" dirty="0" smtClean="0">
                <a:solidFill>
                  <a:srgbClr val="233B77"/>
                </a:solidFill>
                <a:latin typeface="Arial"/>
                <a:cs typeface="Arial"/>
              </a:rPr>
              <a:t>е</a:t>
            </a:r>
            <a:r>
              <a:rPr sz="1200" spc="95" dirty="0" smtClean="0">
                <a:solidFill>
                  <a:srgbClr val="233B77"/>
                </a:solidFill>
                <a:latin typeface="Arial"/>
                <a:cs typeface="Arial"/>
              </a:rPr>
              <a:t>ж</a:t>
            </a:r>
            <a:r>
              <a:rPr sz="1200" spc="10" dirty="0" smtClean="0">
                <a:solidFill>
                  <a:srgbClr val="233B77"/>
                </a:solidFill>
                <a:latin typeface="Arial"/>
                <a:cs typeface="Arial"/>
              </a:rPr>
              <a:t>н</a:t>
            </a:r>
            <a:r>
              <a:rPr sz="1200" spc="-60" dirty="0" smtClean="0">
                <a:solidFill>
                  <a:srgbClr val="233B77"/>
                </a:solidFill>
                <a:latin typeface="Arial"/>
                <a:cs typeface="Arial"/>
              </a:rPr>
              <a:t>ы</a:t>
            </a:r>
            <a:r>
              <a:rPr sz="1200" spc="-95" dirty="0" smtClean="0">
                <a:solidFill>
                  <a:srgbClr val="233B77"/>
                </a:solidFill>
                <a:latin typeface="Arial"/>
                <a:cs typeface="Arial"/>
              </a:rPr>
              <a:t>е </a:t>
            </a:r>
            <a:r>
              <a:rPr sz="1200" spc="-40" dirty="0" smtClean="0">
                <a:solidFill>
                  <a:srgbClr val="233B77"/>
                </a:solidFill>
                <a:latin typeface="Arial"/>
                <a:cs typeface="Arial"/>
              </a:rPr>
              <a:t> </a:t>
            </a:r>
            <a:r>
              <a:rPr sz="1200" spc="-35" dirty="0" smtClean="0">
                <a:solidFill>
                  <a:srgbClr val="233B77"/>
                </a:solidFill>
                <a:latin typeface="Arial"/>
                <a:cs typeface="Arial"/>
              </a:rPr>
              <a:t>Ч</a:t>
            </a:r>
            <a:r>
              <a:rPr sz="1200" spc="-30" dirty="0" smtClean="0">
                <a:solidFill>
                  <a:srgbClr val="233B77"/>
                </a:solidFill>
                <a:latin typeface="Arial"/>
                <a:cs typeface="Arial"/>
              </a:rPr>
              <a:t>е</a:t>
            </a:r>
            <a:r>
              <a:rPr sz="1200" spc="-20" dirty="0" smtClean="0">
                <a:solidFill>
                  <a:srgbClr val="233B77"/>
                </a:solidFill>
                <a:latin typeface="Arial"/>
                <a:cs typeface="Arial"/>
              </a:rPr>
              <a:t>л</a:t>
            </a:r>
            <a:r>
              <a:rPr sz="1200" spc="10" dirty="0" smtClean="0">
                <a:solidFill>
                  <a:srgbClr val="233B77"/>
                </a:solidFill>
                <a:latin typeface="Arial"/>
                <a:cs typeface="Arial"/>
              </a:rPr>
              <a:t>н</a:t>
            </a:r>
            <a:r>
              <a:rPr sz="1200" spc="-60" dirty="0" smtClean="0">
                <a:solidFill>
                  <a:srgbClr val="233B77"/>
                </a:solidFill>
                <a:latin typeface="Arial"/>
                <a:cs typeface="Arial"/>
              </a:rPr>
              <a:t>ы</a:t>
            </a:r>
            <a:r>
              <a:rPr sz="1200" spc="-40" dirty="0" smtClean="0">
                <a:solidFill>
                  <a:srgbClr val="233B77"/>
                </a:solidFill>
                <a:latin typeface="Arial"/>
                <a:cs typeface="Arial"/>
              </a:rPr>
              <a:t>, </a:t>
            </a:r>
            <a:r>
              <a:rPr sz="1200" spc="-95" dirty="0" smtClean="0">
                <a:solidFill>
                  <a:srgbClr val="233B77"/>
                </a:solidFill>
                <a:latin typeface="Arial"/>
                <a:cs typeface="Arial"/>
              </a:rPr>
              <a:t>федеральная </a:t>
            </a:r>
            <a:r>
              <a:rPr sz="1200" spc="-170" dirty="0" smtClean="0">
                <a:solidFill>
                  <a:srgbClr val="233B77"/>
                </a:solidFill>
                <a:latin typeface="Arial"/>
                <a:cs typeface="Arial"/>
              </a:rPr>
              <a:t> </a:t>
            </a:r>
            <a:r>
              <a:rPr sz="1200" spc="-75" dirty="0" smtClean="0">
                <a:solidFill>
                  <a:srgbClr val="233B77"/>
                </a:solidFill>
                <a:latin typeface="Arial"/>
                <a:cs typeface="Arial"/>
              </a:rPr>
              <a:t>трасса </a:t>
            </a:r>
            <a:r>
              <a:rPr sz="1200" spc="-170" dirty="0" smtClean="0">
                <a:solidFill>
                  <a:srgbClr val="233B77"/>
                </a:solidFill>
                <a:latin typeface="Arial"/>
                <a:cs typeface="Arial"/>
              </a:rPr>
              <a:t> </a:t>
            </a:r>
            <a:r>
              <a:rPr sz="1200" spc="-75" dirty="0" smtClean="0">
                <a:solidFill>
                  <a:srgbClr val="233B77"/>
                </a:solidFill>
                <a:latin typeface="Arial"/>
                <a:cs typeface="Arial"/>
              </a:rPr>
              <a:t>М7, </a:t>
            </a:r>
            <a:r>
              <a:rPr sz="1200" spc="-170" dirty="0" smtClean="0">
                <a:solidFill>
                  <a:srgbClr val="233B77"/>
                </a:solidFill>
                <a:latin typeface="Arial"/>
                <a:cs typeface="Arial"/>
              </a:rPr>
              <a:t> </a:t>
            </a:r>
            <a:r>
              <a:rPr sz="1200" spc="-100" dirty="0" smtClean="0">
                <a:solidFill>
                  <a:srgbClr val="233B77"/>
                </a:solidFill>
                <a:latin typeface="Arial"/>
                <a:cs typeface="Arial"/>
              </a:rPr>
              <a:t>б</a:t>
            </a:r>
            <a:r>
              <a:rPr sz="1200" spc="-65" dirty="0" smtClean="0">
                <a:solidFill>
                  <a:srgbClr val="233B77"/>
                </a:solidFill>
                <a:latin typeface="Arial"/>
                <a:cs typeface="Arial"/>
              </a:rPr>
              <a:t>лиз </a:t>
            </a:r>
            <a:r>
              <a:rPr sz="1200" spc="-170" dirty="0" smtClean="0">
                <a:solidFill>
                  <a:srgbClr val="233B77"/>
                </a:solidFill>
                <a:latin typeface="Arial"/>
                <a:cs typeface="Arial"/>
              </a:rPr>
              <a:t> </a:t>
            </a:r>
            <a:r>
              <a:rPr sz="1200" spc="-75" dirty="0" smtClean="0">
                <a:solidFill>
                  <a:srgbClr val="233B77"/>
                </a:solidFill>
                <a:latin typeface="Arial"/>
                <a:cs typeface="Arial"/>
              </a:rPr>
              <a:t>пересечения </a:t>
            </a:r>
            <a:r>
              <a:rPr sz="1200" spc="-170" dirty="0" smtClean="0">
                <a:solidFill>
                  <a:srgbClr val="233B77"/>
                </a:solidFill>
                <a:latin typeface="Arial"/>
                <a:cs typeface="Arial"/>
              </a:rPr>
              <a:t> </a:t>
            </a:r>
            <a:r>
              <a:rPr sz="1200" spc="-55" dirty="0" smtClean="0">
                <a:solidFill>
                  <a:srgbClr val="233B77"/>
                </a:solidFill>
                <a:latin typeface="Arial"/>
                <a:cs typeface="Arial"/>
              </a:rPr>
              <a:t>Мензелинско</a:t>
            </a:r>
            <a:r>
              <a:rPr sz="1200" spc="-60" dirty="0" smtClean="0">
                <a:solidFill>
                  <a:srgbClr val="233B77"/>
                </a:solidFill>
                <a:latin typeface="Arial"/>
                <a:cs typeface="Arial"/>
              </a:rPr>
              <a:t>г</a:t>
            </a:r>
            <a:r>
              <a:rPr sz="1200" spc="-70" dirty="0" smtClean="0">
                <a:solidFill>
                  <a:srgbClr val="233B77"/>
                </a:solidFill>
                <a:latin typeface="Arial"/>
                <a:cs typeface="Arial"/>
              </a:rPr>
              <a:t>о </a:t>
            </a:r>
            <a:r>
              <a:rPr sz="1200" spc="-170" dirty="0" smtClean="0">
                <a:solidFill>
                  <a:srgbClr val="233B77"/>
                </a:solidFill>
                <a:latin typeface="Arial"/>
                <a:cs typeface="Arial"/>
              </a:rPr>
              <a:t> </a:t>
            </a:r>
            <a:r>
              <a:rPr sz="1200" spc="-45" dirty="0" smtClean="0">
                <a:solidFill>
                  <a:srgbClr val="233B77"/>
                </a:solidFill>
                <a:latin typeface="Arial"/>
                <a:cs typeface="Arial"/>
              </a:rPr>
              <a:t>трак</a:t>
            </a:r>
            <a:r>
              <a:rPr sz="1200" spc="-80" dirty="0" smtClean="0">
                <a:solidFill>
                  <a:srgbClr val="233B77"/>
                </a:solidFill>
                <a:latin typeface="Arial"/>
                <a:cs typeface="Arial"/>
              </a:rPr>
              <a:t>т</a:t>
            </a:r>
            <a:r>
              <a:rPr sz="1200" spc="-75" dirty="0" smtClean="0">
                <a:solidFill>
                  <a:srgbClr val="233B77"/>
                </a:solidFill>
                <a:latin typeface="Arial"/>
                <a:cs typeface="Arial"/>
              </a:rPr>
              <a:t>а </a:t>
            </a:r>
            <a:r>
              <a:rPr sz="1200" spc="-170" dirty="0" smtClean="0">
                <a:solidFill>
                  <a:srgbClr val="233B77"/>
                </a:solidFill>
                <a:latin typeface="Arial"/>
                <a:cs typeface="Arial"/>
              </a:rPr>
              <a:t> </a:t>
            </a:r>
            <a:r>
              <a:rPr sz="1200" spc="-65" dirty="0" smtClean="0">
                <a:solidFill>
                  <a:srgbClr val="233B77"/>
                </a:solidFill>
                <a:latin typeface="Arial"/>
                <a:cs typeface="Arial"/>
              </a:rPr>
              <a:t>и</a:t>
            </a:r>
            <a:r>
              <a:rPr sz="1200" spc="-30" dirty="0" smtClean="0">
                <a:solidFill>
                  <a:srgbClr val="233B77"/>
                </a:solidFill>
                <a:latin typeface="Arial"/>
                <a:cs typeface="Arial"/>
              </a:rPr>
              <a:t> </a:t>
            </a:r>
            <a:r>
              <a:rPr sz="1200" spc="-85" dirty="0" smtClean="0">
                <a:solidFill>
                  <a:srgbClr val="233B77"/>
                </a:solidFill>
                <a:latin typeface="Arial"/>
                <a:cs typeface="Arial"/>
              </a:rPr>
              <a:t>улицы</a:t>
            </a:r>
            <a:r>
              <a:rPr sz="1200" spc="-165" dirty="0" smtClean="0">
                <a:solidFill>
                  <a:srgbClr val="233B77"/>
                </a:solidFill>
                <a:latin typeface="Arial"/>
                <a:cs typeface="Arial"/>
              </a:rPr>
              <a:t> </a:t>
            </a:r>
            <a:r>
              <a:rPr sz="1200" spc="-85" dirty="0" smtClean="0">
                <a:solidFill>
                  <a:srgbClr val="233B77"/>
                </a:solidFill>
                <a:latin typeface="Arial"/>
                <a:cs typeface="Arial"/>
              </a:rPr>
              <a:t>Промышленная.</a:t>
            </a:r>
            <a:endParaRPr sz="1200" dirty="0">
              <a:latin typeface="Arial"/>
              <a:cs typeface="Arial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457200" y="2590800"/>
            <a:ext cx="6252435" cy="54940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 marR="12700" indent="0" algn="just">
              <a:lnSpc>
                <a:spcPts val="1380"/>
              </a:lnSpc>
            </a:pPr>
            <a:r>
              <a:rPr sz="1200" b="1" spc="-55" dirty="0" smtClean="0">
                <a:solidFill>
                  <a:srgbClr val="233B77"/>
                </a:solidFill>
                <a:latin typeface="Arial"/>
                <a:cs typeface="Arial"/>
              </a:rPr>
              <a:t>ИНД</a:t>
            </a:r>
            <a:r>
              <a:rPr sz="1200" b="1" spc="-70" dirty="0" smtClean="0">
                <a:solidFill>
                  <a:srgbClr val="233B77"/>
                </a:solidFill>
                <a:latin typeface="Arial"/>
                <a:cs typeface="Arial"/>
              </a:rPr>
              <a:t>У</a:t>
            </a:r>
            <a:r>
              <a:rPr sz="1200" b="1" spc="-114" dirty="0" smtClean="0">
                <a:solidFill>
                  <a:srgbClr val="233B77"/>
                </a:solidFill>
                <a:latin typeface="Arial"/>
                <a:cs typeface="Arial"/>
              </a:rPr>
              <a:t>СТРИАЛЬНЫЙ </a:t>
            </a:r>
            <a:r>
              <a:rPr sz="1200" b="1" spc="-95" dirty="0" smtClean="0">
                <a:solidFill>
                  <a:srgbClr val="233B77"/>
                </a:solidFill>
                <a:latin typeface="Arial"/>
                <a:cs typeface="Arial"/>
              </a:rPr>
              <a:t> </a:t>
            </a:r>
            <a:r>
              <a:rPr sz="1200" b="1" spc="-75" dirty="0" smtClean="0">
                <a:solidFill>
                  <a:srgbClr val="233B77"/>
                </a:solidFill>
                <a:latin typeface="Arial"/>
                <a:cs typeface="Arial"/>
              </a:rPr>
              <a:t>ПАРК </a:t>
            </a:r>
            <a:r>
              <a:rPr sz="1200" b="1" spc="-95" dirty="0" smtClean="0">
                <a:solidFill>
                  <a:srgbClr val="233B77"/>
                </a:solidFill>
                <a:latin typeface="Arial"/>
                <a:cs typeface="Arial"/>
              </a:rPr>
              <a:t> </a:t>
            </a:r>
            <a:r>
              <a:rPr sz="1200" b="1" spc="-85" dirty="0" smtClean="0">
                <a:solidFill>
                  <a:srgbClr val="233B77"/>
                </a:solidFill>
                <a:latin typeface="Arial"/>
                <a:cs typeface="Arial"/>
              </a:rPr>
              <a:t>«ЧЕЛНЫ» </a:t>
            </a:r>
            <a:r>
              <a:rPr sz="1200" b="1" spc="-95" dirty="0" smtClean="0">
                <a:solidFill>
                  <a:srgbClr val="233B77"/>
                </a:solidFill>
                <a:latin typeface="Arial"/>
                <a:cs typeface="Arial"/>
              </a:rPr>
              <a:t> ЗАНИМАЕТ  </a:t>
            </a:r>
            <a:r>
              <a:rPr sz="1200" b="1" spc="-100" dirty="0" smtClean="0">
                <a:solidFill>
                  <a:srgbClr val="233B77"/>
                </a:solidFill>
                <a:latin typeface="Arial"/>
                <a:cs typeface="Arial"/>
              </a:rPr>
              <a:t>ПОЛОЖЕНИЕ </a:t>
            </a:r>
            <a:r>
              <a:rPr sz="1200" b="1" spc="-95" dirty="0" smtClean="0">
                <a:solidFill>
                  <a:srgbClr val="233B77"/>
                </a:solidFill>
                <a:latin typeface="Arial"/>
                <a:cs typeface="Arial"/>
              </a:rPr>
              <a:t> </a:t>
            </a:r>
            <a:r>
              <a:rPr sz="1200" b="1" spc="-125" dirty="0" smtClean="0">
                <a:solidFill>
                  <a:srgbClr val="233B77"/>
                </a:solidFill>
                <a:latin typeface="Arial"/>
                <a:cs typeface="Arial"/>
              </a:rPr>
              <a:t>В</a:t>
            </a:r>
            <a:r>
              <a:rPr sz="1200" b="1" spc="-50" dirty="0" smtClean="0">
                <a:solidFill>
                  <a:srgbClr val="233B77"/>
                </a:solidFill>
                <a:latin typeface="Arial"/>
                <a:cs typeface="Arial"/>
              </a:rPr>
              <a:t> </a:t>
            </a:r>
            <a:r>
              <a:rPr sz="1200" b="1" spc="-100" dirty="0" smtClean="0">
                <a:solidFill>
                  <a:srgbClr val="233B77"/>
                </a:solidFill>
                <a:latin typeface="Arial"/>
                <a:cs typeface="Arial"/>
              </a:rPr>
              <a:t>ЦЕНТ</a:t>
            </a:r>
            <a:r>
              <a:rPr sz="1200" b="1" spc="-160" dirty="0" smtClean="0">
                <a:solidFill>
                  <a:srgbClr val="233B77"/>
                </a:solidFill>
                <a:latin typeface="Arial"/>
                <a:cs typeface="Arial"/>
              </a:rPr>
              <a:t>Р</a:t>
            </a:r>
            <a:r>
              <a:rPr sz="1200" b="1" spc="-105" dirty="0" smtClean="0">
                <a:solidFill>
                  <a:srgbClr val="233B77"/>
                </a:solidFill>
                <a:latin typeface="Arial"/>
                <a:cs typeface="Arial"/>
              </a:rPr>
              <a:t>АЛЬНОЙ</a:t>
            </a:r>
            <a:r>
              <a:rPr sz="1200" b="1" spc="60" dirty="0" smtClean="0">
                <a:solidFill>
                  <a:srgbClr val="233B77"/>
                </a:solidFill>
                <a:latin typeface="Arial"/>
                <a:cs typeface="Arial"/>
              </a:rPr>
              <a:t> </a:t>
            </a:r>
            <a:r>
              <a:rPr sz="1200" b="1" spc="-120" dirty="0" smtClean="0">
                <a:solidFill>
                  <a:srgbClr val="233B77"/>
                </a:solidFill>
                <a:latin typeface="Arial"/>
                <a:cs typeface="Arial"/>
              </a:rPr>
              <a:t>ЧАСТИ</a:t>
            </a:r>
            <a:r>
              <a:rPr sz="1200" b="1" spc="95" dirty="0" smtClean="0">
                <a:solidFill>
                  <a:srgbClr val="233B77"/>
                </a:solidFill>
                <a:latin typeface="Arial"/>
                <a:cs typeface="Arial"/>
              </a:rPr>
              <a:t> </a:t>
            </a:r>
            <a:r>
              <a:rPr sz="1200" b="1" spc="-140" dirty="0" smtClean="0">
                <a:solidFill>
                  <a:srgbClr val="233B77"/>
                </a:solidFill>
                <a:latin typeface="Arial"/>
                <a:cs typeface="Arial"/>
              </a:rPr>
              <a:t>СТ</a:t>
            </a:r>
            <a:r>
              <a:rPr sz="1200" b="1" spc="-200" dirty="0" smtClean="0">
                <a:solidFill>
                  <a:srgbClr val="233B77"/>
                </a:solidFill>
                <a:latin typeface="Arial"/>
                <a:cs typeface="Arial"/>
              </a:rPr>
              <a:t>Р</a:t>
            </a:r>
            <a:r>
              <a:rPr sz="1200" b="1" spc="-90" dirty="0" smtClean="0">
                <a:solidFill>
                  <a:srgbClr val="233B77"/>
                </a:solidFill>
                <a:latin typeface="Arial"/>
                <a:cs typeface="Arial"/>
              </a:rPr>
              <a:t>АНЫ.</a:t>
            </a:r>
            <a:r>
              <a:rPr sz="1200" b="1" spc="95" dirty="0" smtClean="0">
                <a:solidFill>
                  <a:srgbClr val="233B77"/>
                </a:solidFill>
                <a:latin typeface="Arial"/>
                <a:cs typeface="Arial"/>
              </a:rPr>
              <a:t> </a:t>
            </a:r>
            <a:r>
              <a:rPr sz="1200" b="1" spc="-165" dirty="0" smtClean="0">
                <a:solidFill>
                  <a:srgbClr val="233B77"/>
                </a:solidFill>
                <a:latin typeface="Arial"/>
                <a:cs typeface="Arial"/>
              </a:rPr>
              <a:t>Э</a:t>
            </a:r>
            <a:r>
              <a:rPr sz="1200" b="1" spc="-180" dirty="0" smtClean="0">
                <a:solidFill>
                  <a:srgbClr val="233B77"/>
                </a:solidFill>
                <a:latin typeface="Arial"/>
                <a:cs typeface="Arial"/>
              </a:rPr>
              <a:t>Т</a:t>
            </a:r>
            <a:r>
              <a:rPr sz="1200" b="1" spc="-170" dirty="0" smtClean="0">
                <a:solidFill>
                  <a:srgbClr val="233B77"/>
                </a:solidFill>
                <a:latin typeface="Arial"/>
                <a:cs typeface="Arial"/>
              </a:rPr>
              <a:t>О</a:t>
            </a:r>
            <a:r>
              <a:rPr sz="1200" b="1" spc="95" dirty="0" smtClean="0">
                <a:solidFill>
                  <a:srgbClr val="233B77"/>
                </a:solidFill>
                <a:latin typeface="Arial"/>
                <a:cs typeface="Arial"/>
              </a:rPr>
              <a:t> </a:t>
            </a:r>
            <a:r>
              <a:rPr sz="1200" b="1" spc="-120" dirty="0" smtClean="0">
                <a:solidFill>
                  <a:srgbClr val="233B77"/>
                </a:solidFill>
                <a:latin typeface="Arial"/>
                <a:cs typeface="Arial"/>
              </a:rPr>
              <a:t>ОБЕСПЕЧИВАЕТ</a:t>
            </a:r>
            <a:r>
              <a:rPr sz="1200" b="1" spc="95" dirty="0" smtClean="0">
                <a:solidFill>
                  <a:srgbClr val="233B77"/>
                </a:solidFill>
                <a:latin typeface="Arial"/>
                <a:cs typeface="Arial"/>
              </a:rPr>
              <a:t> </a:t>
            </a:r>
            <a:r>
              <a:rPr sz="1200" b="1" spc="-125" dirty="0" smtClean="0">
                <a:solidFill>
                  <a:srgbClr val="233B77"/>
                </a:solidFill>
                <a:latin typeface="Arial"/>
                <a:cs typeface="Arial"/>
              </a:rPr>
              <a:t>ВЫГ</a:t>
            </a:r>
            <a:r>
              <a:rPr sz="1200" b="1" spc="-200" dirty="0" smtClean="0">
                <a:solidFill>
                  <a:srgbClr val="233B77"/>
                </a:solidFill>
                <a:latin typeface="Arial"/>
                <a:cs typeface="Arial"/>
              </a:rPr>
              <a:t>О</a:t>
            </a:r>
            <a:r>
              <a:rPr sz="1200" b="1" spc="-95" dirty="0" smtClean="0">
                <a:solidFill>
                  <a:srgbClr val="233B77"/>
                </a:solidFill>
                <a:latin typeface="Arial"/>
                <a:cs typeface="Arial"/>
              </a:rPr>
              <a:t>ДНУЮ</a:t>
            </a:r>
            <a:r>
              <a:rPr sz="1200" b="1" spc="-80" dirty="0" smtClean="0">
                <a:solidFill>
                  <a:srgbClr val="233B77"/>
                </a:solidFill>
                <a:latin typeface="Arial"/>
                <a:cs typeface="Arial"/>
              </a:rPr>
              <a:t> ЛОГИСТИКУ</a:t>
            </a:r>
            <a:r>
              <a:rPr sz="1200" b="1" spc="-155" dirty="0" smtClean="0">
                <a:solidFill>
                  <a:srgbClr val="233B77"/>
                </a:solidFill>
                <a:latin typeface="Arial"/>
                <a:cs typeface="Arial"/>
              </a:rPr>
              <a:t> </a:t>
            </a:r>
            <a:r>
              <a:rPr sz="1200" b="1" spc="-65" dirty="0" smtClean="0">
                <a:solidFill>
                  <a:srgbClr val="233B77"/>
                </a:solidFill>
                <a:latin typeface="Arial"/>
                <a:cs typeface="Arial"/>
              </a:rPr>
              <a:t>И</a:t>
            </a:r>
            <a:r>
              <a:rPr sz="1200" b="1" spc="-155" dirty="0" smtClean="0">
                <a:solidFill>
                  <a:srgbClr val="233B77"/>
                </a:solidFill>
                <a:latin typeface="Arial"/>
                <a:cs typeface="Arial"/>
              </a:rPr>
              <a:t> </a:t>
            </a:r>
            <a:r>
              <a:rPr sz="1200" b="1" spc="-105" dirty="0" smtClean="0">
                <a:solidFill>
                  <a:srgbClr val="233B77"/>
                </a:solidFill>
                <a:latin typeface="Arial"/>
                <a:cs typeface="Arial"/>
              </a:rPr>
              <a:t>Т</a:t>
            </a:r>
            <a:r>
              <a:rPr sz="1200" b="1" spc="-175" dirty="0" smtClean="0">
                <a:solidFill>
                  <a:srgbClr val="233B77"/>
                </a:solidFill>
                <a:latin typeface="Arial"/>
                <a:cs typeface="Arial"/>
              </a:rPr>
              <a:t>Р</a:t>
            </a:r>
            <a:r>
              <a:rPr sz="1200" b="1" spc="-135" dirty="0" smtClean="0">
                <a:solidFill>
                  <a:srgbClr val="233B77"/>
                </a:solidFill>
                <a:latin typeface="Arial"/>
                <a:cs typeface="Arial"/>
              </a:rPr>
              <a:t>АНСПОРТНУЮ</a:t>
            </a:r>
            <a:r>
              <a:rPr sz="1200" b="1" spc="-155" dirty="0" smtClean="0">
                <a:solidFill>
                  <a:srgbClr val="233B77"/>
                </a:solidFill>
                <a:latin typeface="Arial"/>
                <a:cs typeface="Arial"/>
              </a:rPr>
              <a:t> </a:t>
            </a:r>
            <a:r>
              <a:rPr sz="1200" b="1" spc="-114" dirty="0" smtClean="0">
                <a:solidFill>
                  <a:srgbClr val="233B77"/>
                </a:solidFill>
                <a:latin typeface="Arial"/>
                <a:cs typeface="Arial"/>
              </a:rPr>
              <a:t>ДОСТУПНОСТЬ.</a:t>
            </a:r>
            <a:endParaRPr sz="1200" dirty="0">
              <a:latin typeface="Arial"/>
              <a:cs typeface="Arial"/>
            </a:endParaRPr>
          </a:p>
        </p:txBody>
      </p:sp>
      <p:sp>
        <p:nvSpPr>
          <p:cNvPr id="31" name="object 31"/>
          <p:cNvSpPr/>
          <p:nvPr/>
        </p:nvSpPr>
        <p:spPr>
          <a:xfrm>
            <a:off x="6964307" y="942592"/>
            <a:ext cx="2713093" cy="2095514"/>
          </a:xfrm>
          <a:custGeom>
            <a:avLst/>
            <a:gdLst/>
            <a:ahLst/>
            <a:cxnLst/>
            <a:rect l="l" t="t" r="r" b="b"/>
            <a:pathLst>
              <a:path w="1883844" h="2358885">
                <a:moveTo>
                  <a:pt x="1664337" y="0"/>
                </a:moveTo>
                <a:lnTo>
                  <a:pt x="219502" y="0"/>
                </a:lnTo>
                <a:lnTo>
                  <a:pt x="201561" y="533"/>
                </a:lnTo>
                <a:lnTo>
                  <a:pt x="150285" y="8198"/>
                </a:lnTo>
                <a:lnTo>
                  <a:pt x="104059" y="24075"/>
                </a:lnTo>
                <a:lnTo>
                  <a:pt x="64438" y="47024"/>
                </a:lnTo>
                <a:lnTo>
                  <a:pt x="32976" y="75907"/>
                </a:lnTo>
                <a:lnTo>
                  <a:pt x="11225" y="109586"/>
                </a:lnTo>
                <a:lnTo>
                  <a:pt x="730" y="146922"/>
                </a:lnTo>
                <a:lnTo>
                  <a:pt x="0" y="159983"/>
                </a:lnTo>
                <a:lnTo>
                  <a:pt x="0" y="2198900"/>
                </a:lnTo>
                <a:lnTo>
                  <a:pt x="6414" y="2237229"/>
                </a:lnTo>
                <a:lnTo>
                  <a:pt x="24615" y="2272263"/>
                </a:lnTo>
                <a:lnTo>
                  <a:pt x="53042" y="2302868"/>
                </a:lnTo>
                <a:lnTo>
                  <a:pt x="90130" y="2327913"/>
                </a:lnTo>
                <a:lnTo>
                  <a:pt x="134319" y="2346261"/>
                </a:lnTo>
                <a:lnTo>
                  <a:pt x="184046" y="2356781"/>
                </a:lnTo>
                <a:lnTo>
                  <a:pt x="219502" y="2358885"/>
                </a:lnTo>
                <a:lnTo>
                  <a:pt x="1664337" y="2358885"/>
                </a:lnTo>
                <a:lnTo>
                  <a:pt x="1716888" y="2354210"/>
                </a:lnTo>
                <a:lnTo>
                  <a:pt x="1764943" y="2340944"/>
                </a:lnTo>
                <a:lnTo>
                  <a:pt x="1806940" y="2320225"/>
                </a:lnTo>
                <a:lnTo>
                  <a:pt x="1841316" y="2293193"/>
                </a:lnTo>
                <a:lnTo>
                  <a:pt x="1866508" y="2260986"/>
                </a:lnTo>
                <a:lnTo>
                  <a:pt x="1880954" y="2224743"/>
                </a:lnTo>
                <a:lnTo>
                  <a:pt x="1883844" y="2198900"/>
                </a:lnTo>
                <a:lnTo>
                  <a:pt x="1883844" y="159983"/>
                </a:lnTo>
                <a:lnTo>
                  <a:pt x="1877425" y="121654"/>
                </a:lnTo>
                <a:lnTo>
                  <a:pt x="1859220" y="86621"/>
                </a:lnTo>
                <a:lnTo>
                  <a:pt x="1830795" y="56015"/>
                </a:lnTo>
                <a:lnTo>
                  <a:pt x="1793711" y="30971"/>
                </a:lnTo>
                <a:lnTo>
                  <a:pt x="1749526" y="12623"/>
                </a:lnTo>
                <a:lnTo>
                  <a:pt x="1699796" y="2103"/>
                </a:lnTo>
                <a:lnTo>
                  <a:pt x="1664337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6905363" y="608525"/>
            <a:ext cx="2713093" cy="2429581"/>
          </a:xfrm>
          <a:custGeom>
            <a:avLst/>
            <a:gdLst/>
            <a:ahLst/>
            <a:cxnLst/>
            <a:rect l="l" t="t" r="r" b="b"/>
            <a:pathLst>
              <a:path w="1883844" h="2358885">
                <a:moveTo>
                  <a:pt x="219502" y="0"/>
                </a:moveTo>
                <a:lnTo>
                  <a:pt x="1664337" y="0"/>
                </a:lnTo>
                <a:lnTo>
                  <a:pt x="1682272" y="533"/>
                </a:lnTo>
                <a:lnTo>
                  <a:pt x="1733526" y="8198"/>
                </a:lnTo>
                <a:lnTo>
                  <a:pt x="1779742" y="24075"/>
                </a:lnTo>
                <a:lnTo>
                  <a:pt x="1819364" y="47024"/>
                </a:lnTo>
                <a:lnTo>
                  <a:pt x="1850837" y="75907"/>
                </a:lnTo>
                <a:lnTo>
                  <a:pt x="1872605" y="109586"/>
                </a:lnTo>
                <a:lnTo>
                  <a:pt x="1883113" y="146922"/>
                </a:lnTo>
                <a:lnTo>
                  <a:pt x="1883844" y="159983"/>
                </a:lnTo>
                <a:lnTo>
                  <a:pt x="1883844" y="2198900"/>
                </a:lnTo>
                <a:lnTo>
                  <a:pt x="1877429" y="2237202"/>
                </a:lnTo>
                <a:lnTo>
                  <a:pt x="1859227" y="2272226"/>
                </a:lnTo>
                <a:lnTo>
                  <a:pt x="1830800" y="2302835"/>
                </a:lnTo>
                <a:lnTo>
                  <a:pt x="1793711" y="2327889"/>
                </a:lnTo>
                <a:lnTo>
                  <a:pt x="1749521" y="2346250"/>
                </a:lnTo>
                <a:lnTo>
                  <a:pt x="1699793" y="2356779"/>
                </a:lnTo>
                <a:lnTo>
                  <a:pt x="1664337" y="2358885"/>
                </a:lnTo>
                <a:lnTo>
                  <a:pt x="219502" y="2358885"/>
                </a:lnTo>
                <a:lnTo>
                  <a:pt x="166952" y="2354214"/>
                </a:lnTo>
                <a:lnTo>
                  <a:pt x="118897" y="2340959"/>
                </a:lnTo>
                <a:lnTo>
                  <a:pt x="76901" y="2320253"/>
                </a:lnTo>
                <a:lnTo>
                  <a:pt x="42526" y="2293229"/>
                </a:lnTo>
                <a:lnTo>
                  <a:pt x="17335" y="2261021"/>
                </a:lnTo>
                <a:lnTo>
                  <a:pt x="2889" y="2224763"/>
                </a:lnTo>
                <a:lnTo>
                  <a:pt x="0" y="2198900"/>
                </a:lnTo>
                <a:lnTo>
                  <a:pt x="0" y="2098324"/>
                </a:lnTo>
                <a:lnTo>
                  <a:pt x="0" y="1994534"/>
                </a:lnTo>
                <a:lnTo>
                  <a:pt x="0" y="1888041"/>
                </a:lnTo>
                <a:lnTo>
                  <a:pt x="0" y="1779357"/>
                </a:lnTo>
                <a:lnTo>
                  <a:pt x="0" y="1668994"/>
                </a:lnTo>
                <a:lnTo>
                  <a:pt x="0" y="1557463"/>
                </a:lnTo>
                <a:lnTo>
                  <a:pt x="0" y="1445277"/>
                </a:lnTo>
                <a:lnTo>
                  <a:pt x="0" y="1332946"/>
                </a:lnTo>
                <a:lnTo>
                  <a:pt x="0" y="1220983"/>
                </a:lnTo>
                <a:lnTo>
                  <a:pt x="0" y="1109899"/>
                </a:lnTo>
                <a:lnTo>
                  <a:pt x="0" y="1000206"/>
                </a:lnTo>
                <a:lnTo>
                  <a:pt x="0" y="892415"/>
                </a:lnTo>
                <a:lnTo>
                  <a:pt x="0" y="159983"/>
                </a:lnTo>
                <a:lnTo>
                  <a:pt x="731" y="146911"/>
                </a:lnTo>
                <a:lnTo>
                  <a:pt x="11238" y="109555"/>
                </a:lnTo>
                <a:lnTo>
                  <a:pt x="33005" y="75871"/>
                </a:lnTo>
                <a:lnTo>
                  <a:pt x="64477" y="46993"/>
                </a:lnTo>
                <a:lnTo>
                  <a:pt x="104099" y="24055"/>
                </a:lnTo>
                <a:lnTo>
                  <a:pt x="150314" y="8190"/>
                </a:lnTo>
                <a:lnTo>
                  <a:pt x="201567" y="532"/>
                </a:lnTo>
                <a:lnTo>
                  <a:pt x="219502" y="0"/>
                </a:lnTo>
                <a:close/>
              </a:path>
            </a:pathLst>
          </a:custGeom>
          <a:ln w="35999">
            <a:solidFill>
              <a:srgbClr val="233B77"/>
            </a:solidFill>
            <a:prstDash val="lgDash"/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" name="object 33"/>
          <p:cNvSpPr txBox="1"/>
          <p:nvPr/>
        </p:nvSpPr>
        <p:spPr>
          <a:xfrm>
            <a:off x="7083707" y="834520"/>
            <a:ext cx="2356404" cy="970016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15570" marR="24130" indent="-103505">
              <a:lnSpc>
                <a:spcPct val="89300"/>
              </a:lnSpc>
              <a:buClr>
                <a:srgbClr val="233B77"/>
              </a:buClr>
              <a:buFont typeface="Arial"/>
              <a:buChar char="•"/>
              <a:tabLst>
                <a:tab pos="112395" algn="l"/>
              </a:tabLst>
            </a:pPr>
            <a:r>
              <a:rPr sz="1300" b="1" spc="-190" dirty="0" smtClean="0">
                <a:solidFill>
                  <a:srgbClr val="233B77"/>
                </a:solidFill>
                <a:latin typeface="Arial"/>
                <a:cs typeface="Arial"/>
              </a:rPr>
              <a:t>Р</a:t>
            </a:r>
            <a:r>
              <a:rPr sz="1300" b="1" spc="-170" dirty="0" smtClean="0">
                <a:solidFill>
                  <a:srgbClr val="233B77"/>
                </a:solidFill>
                <a:latin typeface="Arial"/>
                <a:cs typeface="Arial"/>
              </a:rPr>
              <a:t>АСС</a:t>
            </a:r>
            <a:r>
              <a:rPr sz="1300" b="1" spc="-185" dirty="0" smtClean="0">
                <a:solidFill>
                  <a:srgbClr val="233B77"/>
                </a:solidFill>
                <a:latin typeface="Arial"/>
                <a:cs typeface="Arial"/>
              </a:rPr>
              <a:t>Т</a:t>
            </a:r>
            <a:r>
              <a:rPr sz="1300" b="1" spc="-125" dirty="0" smtClean="0">
                <a:solidFill>
                  <a:srgbClr val="233B77"/>
                </a:solidFill>
                <a:latin typeface="Arial"/>
                <a:cs typeface="Arial"/>
              </a:rPr>
              <a:t>ОЯНИЕ</a:t>
            </a:r>
            <a:r>
              <a:rPr sz="1300" b="1" spc="-165" dirty="0" smtClean="0">
                <a:solidFill>
                  <a:srgbClr val="233B77"/>
                </a:solidFill>
                <a:latin typeface="Arial"/>
                <a:cs typeface="Arial"/>
              </a:rPr>
              <a:t> </a:t>
            </a:r>
            <a:r>
              <a:rPr sz="1300" b="1" spc="-90" dirty="0" smtClean="0">
                <a:solidFill>
                  <a:srgbClr val="233B77"/>
                </a:solidFill>
                <a:latin typeface="Arial"/>
                <a:cs typeface="Arial"/>
              </a:rPr>
              <a:t>ДО</a:t>
            </a:r>
            <a:r>
              <a:rPr sz="1300" b="1" spc="-35" dirty="0" smtClean="0">
                <a:solidFill>
                  <a:srgbClr val="233B77"/>
                </a:solidFill>
                <a:latin typeface="Arial"/>
                <a:cs typeface="Arial"/>
              </a:rPr>
              <a:t> </a:t>
            </a:r>
            <a:r>
              <a:rPr sz="1300" b="1" spc="-85" dirty="0" smtClean="0">
                <a:solidFill>
                  <a:srgbClr val="233B77"/>
                </a:solidFill>
                <a:latin typeface="Arial"/>
                <a:cs typeface="Arial"/>
              </a:rPr>
              <a:t>Г</a:t>
            </a:r>
            <a:r>
              <a:rPr sz="1300" b="1" spc="-160" dirty="0" smtClean="0">
                <a:solidFill>
                  <a:srgbClr val="233B77"/>
                </a:solidFill>
                <a:latin typeface="Arial"/>
                <a:cs typeface="Arial"/>
              </a:rPr>
              <a:t>ОР</a:t>
            </a:r>
            <a:r>
              <a:rPr sz="1300" b="1" spc="-210" dirty="0" smtClean="0">
                <a:solidFill>
                  <a:srgbClr val="233B77"/>
                </a:solidFill>
                <a:latin typeface="Arial"/>
                <a:cs typeface="Arial"/>
              </a:rPr>
              <a:t>О</a:t>
            </a:r>
            <a:r>
              <a:rPr sz="1300" b="1" spc="-85" dirty="0" smtClean="0">
                <a:solidFill>
                  <a:srgbClr val="233B77"/>
                </a:solidFill>
                <a:latin typeface="Arial"/>
                <a:cs typeface="Arial"/>
              </a:rPr>
              <a:t>ДОВ:</a:t>
            </a:r>
            <a:r>
              <a:rPr sz="1300" b="1" spc="-40" dirty="0" smtClean="0">
                <a:solidFill>
                  <a:srgbClr val="233B77"/>
                </a:solidFill>
                <a:latin typeface="Arial"/>
                <a:cs typeface="Arial"/>
              </a:rPr>
              <a:t> </a:t>
            </a:r>
            <a:r>
              <a:rPr sz="1300" spc="-105" dirty="0" smtClean="0">
                <a:solidFill>
                  <a:srgbClr val="F08143"/>
                </a:solidFill>
                <a:latin typeface="Arial"/>
                <a:cs typeface="Arial"/>
              </a:rPr>
              <a:t>КАЗАНЬ</a:t>
            </a:r>
            <a:r>
              <a:rPr sz="1300" spc="-175" dirty="0" smtClean="0">
                <a:solidFill>
                  <a:srgbClr val="F08143"/>
                </a:solidFill>
                <a:latin typeface="Arial"/>
                <a:cs typeface="Arial"/>
              </a:rPr>
              <a:t> </a:t>
            </a:r>
            <a:r>
              <a:rPr sz="1300" spc="-80" dirty="0" smtClean="0">
                <a:solidFill>
                  <a:srgbClr val="F08143"/>
                </a:solidFill>
                <a:latin typeface="Arial"/>
                <a:cs typeface="Arial"/>
              </a:rPr>
              <a:t>–</a:t>
            </a:r>
            <a:r>
              <a:rPr sz="1300" spc="-175" dirty="0" smtClean="0">
                <a:solidFill>
                  <a:srgbClr val="F08143"/>
                </a:solidFill>
                <a:latin typeface="Arial"/>
                <a:cs typeface="Arial"/>
              </a:rPr>
              <a:t> </a:t>
            </a:r>
            <a:r>
              <a:rPr sz="1300" spc="-80" dirty="0" smtClean="0">
                <a:solidFill>
                  <a:srgbClr val="F08143"/>
                </a:solidFill>
                <a:latin typeface="Arial"/>
                <a:cs typeface="Arial"/>
              </a:rPr>
              <a:t>240</a:t>
            </a:r>
            <a:r>
              <a:rPr sz="1300" spc="-175" dirty="0" smtClean="0">
                <a:solidFill>
                  <a:srgbClr val="F08143"/>
                </a:solidFill>
                <a:latin typeface="Arial"/>
                <a:cs typeface="Arial"/>
              </a:rPr>
              <a:t> </a:t>
            </a:r>
            <a:r>
              <a:rPr sz="1300" spc="-45" dirty="0" smtClean="0">
                <a:solidFill>
                  <a:srgbClr val="F08143"/>
                </a:solidFill>
                <a:latin typeface="Arial"/>
                <a:cs typeface="Arial"/>
              </a:rPr>
              <a:t>км.</a:t>
            </a:r>
            <a:endParaRPr sz="1300" dirty="0">
              <a:latin typeface="Arial"/>
              <a:cs typeface="Arial"/>
            </a:endParaRPr>
          </a:p>
          <a:p>
            <a:pPr marL="115570" marR="12700" indent="0">
              <a:lnSpc>
                <a:spcPts val="1370"/>
              </a:lnSpc>
              <a:spcBef>
                <a:spcPts val="10"/>
              </a:spcBef>
            </a:pPr>
            <a:r>
              <a:rPr sz="1300" spc="-70" dirty="0" smtClean="0">
                <a:solidFill>
                  <a:srgbClr val="F08143"/>
                </a:solidFill>
                <a:latin typeface="Arial"/>
                <a:cs typeface="Arial"/>
              </a:rPr>
              <a:t>Москва</a:t>
            </a:r>
            <a:r>
              <a:rPr sz="1300" spc="-175" dirty="0" smtClean="0">
                <a:solidFill>
                  <a:srgbClr val="F08143"/>
                </a:solidFill>
                <a:latin typeface="Arial"/>
                <a:cs typeface="Arial"/>
              </a:rPr>
              <a:t> </a:t>
            </a:r>
            <a:r>
              <a:rPr sz="1300" spc="70" dirty="0" smtClean="0">
                <a:solidFill>
                  <a:srgbClr val="F08143"/>
                </a:solidFill>
                <a:latin typeface="Arial"/>
                <a:cs typeface="Arial"/>
              </a:rPr>
              <a:t>-</a:t>
            </a:r>
            <a:r>
              <a:rPr sz="1300" spc="-175" dirty="0" smtClean="0">
                <a:solidFill>
                  <a:srgbClr val="F08143"/>
                </a:solidFill>
                <a:latin typeface="Arial"/>
                <a:cs typeface="Arial"/>
              </a:rPr>
              <a:t> </a:t>
            </a:r>
            <a:r>
              <a:rPr sz="1300" spc="-80" dirty="0" smtClean="0">
                <a:solidFill>
                  <a:srgbClr val="F08143"/>
                </a:solidFill>
                <a:latin typeface="Arial"/>
                <a:cs typeface="Arial"/>
              </a:rPr>
              <a:t>1100</a:t>
            </a:r>
            <a:r>
              <a:rPr sz="1300" spc="-175" dirty="0" smtClean="0">
                <a:solidFill>
                  <a:srgbClr val="F08143"/>
                </a:solidFill>
                <a:latin typeface="Arial"/>
                <a:cs typeface="Arial"/>
              </a:rPr>
              <a:t> </a:t>
            </a:r>
            <a:r>
              <a:rPr sz="1300" spc="-45" dirty="0" smtClean="0">
                <a:solidFill>
                  <a:srgbClr val="F08143"/>
                </a:solidFill>
                <a:latin typeface="Arial"/>
                <a:cs typeface="Arial"/>
              </a:rPr>
              <a:t>км.</a:t>
            </a:r>
            <a:r>
              <a:rPr sz="1300" spc="-30" dirty="0" smtClean="0">
                <a:solidFill>
                  <a:srgbClr val="F08143"/>
                </a:solidFill>
                <a:latin typeface="Arial"/>
                <a:cs typeface="Arial"/>
              </a:rPr>
              <a:t> </a:t>
            </a:r>
            <a:r>
              <a:rPr sz="1300" spc="-215" dirty="0" smtClean="0">
                <a:solidFill>
                  <a:srgbClr val="F08143"/>
                </a:solidFill>
                <a:latin typeface="Arial"/>
                <a:cs typeface="Arial"/>
              </a:rPr>
              <a:t>У</a:t>
            </a:r>
            <a:r>
              <a:rPr sz="1300" spc="-30" dirty="0" smtClean="0">
                <a:solidFill>
                  <a:srgbClr val="F08143"/>
                </a:solidFill>
                <a:latin typeface="Arial"/>
                <a:cs typeface="Arial"/>
              </a:rPr>
              <a:t>Ф</a:t>
            </a:r>
            <a:r>
              <a:rPr sz="1300" spc="-100" dirty="0" smtClean="0">
                <a:solidFill>
                  <a:srgbClr val="F08143"/>
                </a:solidFill>
                <a:latin typeface="Arial"/>
                <a:cs typeface="Arial"/>
              </a:rPr>
              <a:t>А</a:t>
            </a:r>
            <a:r>
              <a:rPr sz="1300" spc="-175" dirty="0" smtClean="0">
                <a:solidFill>
                  <a:srgbClr val="F08143"/>
                </a:solidFill>
                <a:latin typeface="Arial"/>
                <a:cs typeface="Arial"/>
              </a:rPr>
              <a:t> </a:t>
            </a:r>
            <a:r>
              <a:rPr sz="1300" spc="-80" dirty="0" smtClean="0">
                <a:solidFill>
                  <a:srgbClr val="F08143"/>
                </a:solidFill>
                <a:latin typeface="Arial"/>
                <a:cs typeface="Arial"/>
              </a:rPr>
              <a:t>–</a:t>
            </a:r>
            <a:r>
              <a:rPr sz="1300" spc="-175" dirty="0" smtClean="0">
                <a:solidFill>
                  <a:srgbClr val="F08143"/>
                </a:solidFill>
                <a:latin typeface="Arial"/>
                <a:cs typeface="Arial"/>
              </a:rPr>
              <a:t> </a:t>
            </a:r>
            <a:r>
              <a:rPr sz="1300" spc="-80" dirty="0" smtClean="0">
                <a:solidFill>
                  <a:srgbClr val="F08143"/>
                </a:solidFill>
                <a:latin typeface="Arial"/>
                <a:cs typeface="Arial"/>
              </a:rPr>
              <a:t>300</a:t>
            </a:r>
            <a:r>
              <a:rPr sz="1300" spc="-175" dirty="0" smtClean="0">
                <a:solidFill>
                  <a:srgbClr val="F08143"/>
                </a:solidFill>
                <a:latin typeface="Arial"/>
                <a:cs typeface="Arial"/>
              </a:rPr>
              <a:t> </a:t>
            </a:r>
            <a:r>
              <a:rPr sz="1300" spc="-45" dirty="0" smtClean="0">
                <a:solidFill>
                  <a:srgbClr val="F08143"/>
                </a:solidFill>
                <a:latin typeface="Arial"/>
                <a:cs typeface="Arial"/>
              </a:rPr>
              <a:t>км.</a:t>
            </a:r>
            <a:r>
              <a:rPr sz="1300" spc="-30" dirty="0" smtClean="0">
                <a:solidFill>
                  <a:srgbClr val="F08143"/>
                </a:solidFill>
                <a:latin typeface="Arial"/>
                <a:cs typeface="Arial"/>
              </a:rPr>
              <a:t> </a:t>
            </a:r>
            <a:r>
              <a:rPr sz="1300" spc="-114" dirty="0" smtClean="0">
                <a:solidFill>
                  <a:srgbClr val="F08143"/>
                </a:solidFill>
                <a:latin typeface="Arial"/>
                <a:cs typeface="Arial"/>
              </a:rPr>
              <a:t>ИЖЕВСК</a:t>
            </a:r>
            <a:r>
              <a:rPr sz="1300" spc="-175" dirty="0" smtClean="0">
                <a:solidFill>
                  <a:srgbClr val="F08143"/>
                </a:solidFill>
                <a:latin typeface="Arial"/>
                <a:cs typeface="Arial"/>
              </a:rPr>
              <a:t> </a:t>
            </a:r>
            <a:r>
              <a:rPr sz="1300" spc="-80" dirty="0" smtClean="0">
                <a:solidFill>
                  <a:srgbClr val="F08143"/>
                </a:solidFill>
                <a:latin typeface="Arial"/>
                <a:cs typeface="Arial"/>
              </a:rPr>
              <a:t>–</a:t>
            </a:r>
            <a:r>
              <a:rPr sz="1300" spc="-175" dirty="0" smtClean="0">
                <a:solidFill>
                  <a:srgbClr val="F08143"/>
                </a:solidFill>
                <a:latin typeface="Arial"/>
                <a:cs typeface="Arial"/>
              </a:rPr>
              <a:t> </a:t>
            </a:r>
            <a:r>
              <a:rPr sz="1300" spc="-80" dirty="0" smtClean="0">
                <a:solidFill>
                  <a:srgbClr val="F08143"/>
                </a:solidFill>
                <a:latin typeface="Arial"/>
                <a:cs typeface="Arial"/>
              </a:rPr>
              <a:t>200</a:t>
            </a:r>
            <a:r>
              <a:rPr sz="1300" spc="-175" dirty="0" smtClean="0">
                <a:solidFill>
                  <a:srgbClr val="F08143"/>
                </a:solidFill>
                <a:latin typeface="Arial"/>
                <a:cs typeface="Arial"/>
              </a:rPr>
              <a:t> </a:t>
            </a:r>
            <a:r>
              <a:rPr sz="1300" spc="-45" dirty="0" smtClean="0">
                <a:solidFill>
                  <a:srgbClr val="F08143"/>
                </a:solidFill>
                <a:latin typeface="Arial"/>
                <a:cs typeface="Arial"/>
              </a:rPr>
              <a:t>км.</a:t>
            </a:r>
            <a:endParaRPr sz="1300" dirty="0">
              <a:latin typeface="Arial"/>
              <a:cs typeface="Arial"/>
            </a:endParaRPr>
          </a:p>
        </p:txBody>
      </p:sp>
      <p:sp>
        <p:nvSpPr>
          <p:cNvPr id="34" name="object 34"/>
          <p:cNvSpPr txBox="1"/>
          <p:nvPr/>
        </p:nvSpPr>
        <p:spPr>
          <a:xfrm>
            <a:off x="7103810" y="1771937"/>
            <a:ext cx="2229949" cy="341174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1285" marR="12700" indent="-109220">
              <a:lnSpc>
                <a:spcPts val="1410"/>
              </a:lnSpc>
              <a:buClr>
                <a:srgbClr val="233B77"/>
              </a:buClr>
              <a:buFont typeface="Arial"/>
              <a:buChar char="•"/>
              <a:tabLst>
                <a:tab pos="112395" algn="l"/>
              </a:tabLst>
            </a:pPr>
            <a:r>
              <a:rPr sz="1300" b="1" spc="-150" dirty="0" smtClean="0">
                <a:solidFill>
                  <a:srgbClr val="233B77"/>
                </a:solidFill>
                <a:latin typeface="Arial"/>
                <a:cs typeface="Arial"/>
              </a:rPr>
              <a:t>СОБСТВЕННАЯ</a:t>
            </a:r>
            <a:r>
              <a:rPr sz="1300" b="1" spc="-60" dirty="0" smtClean="0">
                <a:solidFill>
                  <a:srgbClr val="233B77"/>
                </a:solidFill>
                <a:latin typeface="Arial"/>
                <a:cs typeface="Arial"/>
              </a:rPr>
              <a:t> </a:t>
            </a:r>
            <a:r>
              <a:rPr sz="1300" b="1" spc="40" dirty="0" smtClean="0">
                <a:solidFill>
                  <a:srgbClr val="233B77"/>
                </a:solidFill>
                <a:latin typeface="Arial"/>
                <a:cs typeface="Arial"/>
              </a:rPr>
              <a:t>Ж\Д</a:t>
            </a:r>
            <a:r>
              <a:rPr sz="1300" b="1" spc="-165" dirty="0" smtClean="0">
                <a:solidFill>
                  <a:srgbClr val="233B77"/>
                </a:solidFill>
                <a:latin typeface="Arial"/>
                <a:cs typeface="Arial"/>
              </a:rPr>
              <a:t> </a:t>
            </a:r>
            <a:r>
              <a:rPr sz="1300" b="1" spc="-100" dirty="0" smtClean="0">
                <a:solidFill>
                  <a:srgbClr val="233B77"/>
                </a:solidFill>
                <a:latin typeface="Arial"/>
                <a:cs typeface="Arial"/>
              </a:rPr>
              <a:t>ВЕТКА</a:t>
            </a:r>
            <a:endParaRPr sz="1300" dirty="0">
              <a:latin typeface="Arial"/>
              <a:cs typeface="Arial"/>
            </a:endParaRPr>
          </a:p>
        </p:txBody>
      </p:sp>
      <p:sp>
        <p:nvSpPr>
          <p:cNvPr id="35" name="object 35"/>
          <p:cNvSpPr txBox="1"/>
          <p:nvPr/>
        </p:nvSpPr>
        <p:spPr>
          <a:xfrm>
            <a:off x="7098730" y="2230065"/>
            <a:ext cx="2369845" cy="36073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12395" indent="-100330">
              <a:lnSpc>
                <a:spcPct val="100000"/>
              </a:lnSpc>
              <a:buClr>
                <a:srgbClr val="233B77"/>
              </a:buClr>
              <a:buFont typeface="Arial"/>
              <a:buChar char="•"/>
              <a:tabLst>
                <a:tab pos="112395" algn="l"/>
              </a:tabLst>
            </a:pPr>
            <a:r>
              <a:rPr sz="1300" b="1" spc="-135" dirty="0" smtClean="0">
                <a:solidFill>
                  <a:srgbClr val="233B77"/>
                </a:solidFill>
                <a:latin typeface="Arial"/>
                <a:cs typeface="Arial"/>
              </a:rPr>
              <a:t>В</a:t>
            </a:r>
            <a:r>
              <a:rPr sz="1300" b="1" spc="-165" dirty="0" smtClean="0">
                <a:solidFill>
                  <a:srgbClr val="233B77"/>
                </a:solidFill>
                <a:latin typeface="Arial"/>
                <a:cs typeface="Arial"/>
              </a:rPr>
              <a:t> </a:t>
            </a:r>
            <a:r>
              <a:rPr sz="1300" b="1" spc="-30" dirty="0" smtClean="0">
                <a:solidFill>
                  <a:srgbClr val="233B77"/>
                </a:solidFill>
                <a:latin typeface="Arial"/>
                <a:cs typeface="Arial"/>
              </a:rPr>
              <a:t>35</a:t>
            </a:r>
            <a:r>
              <a:rPr sz="1300" b="1" spc="-165" dirty="0" smtClean="0">
                <a:solidFill>
                  <a:srgbClr val="233B77"/>
                </a:solidFill>
                <a:latin typeface="Arial"/>
                <a:cs typeface="Arial"/>
              </a:rPr>
              <a:t> </a:t>
            </a:r>
            <a:r>
              <a:rPr sz="1300" b="1" spc="-15" dirty="0" smtClean="0">
                <a:solidFill>
                  <a:srgbClr val="233B77"/>
                </a:solidFill>
                <a:latin typeface="Arial"/>
                <a:cs typeface="Arial"/>
              </a:rPr>
              <a:t>КМ.</a:t>
            </a:r>
            <a:r>
              <a:rPr sz="1300" b="1" spc="-165" dirty="0" smtClean="0">
                <a:solidFill>
                  <a:srgbClr val="233B77"/>
                </a:solidFill>
                <a:latin typeface="Arial"/>
                <a:cs typeface="Arial"/>
              </a:rPr>
              <a:t> </a:t>
            </a:r>
            <a:r>
              <a:rPr sz="1300" b="1" spc="-150" dirty="0" smtClean="0">
                <a:solidFill>
                  <a:srgbClr val="233B77"/>
                </a:solidFill>
                <a:latin typeface="Arial"/>
                <a:cs typeface="Arial"/>
              </a:rPr>
              <a:t>АЭРОПОРТ</a:t>
            </a:r>
            <a:endParaRPr sz="1300" dirty="0">
              <a:latin typeface="Arial"/>
              <a:cs typeface="Arial"/>
            </a:endParaRPr>
          </a:p>
          <a:p>
            <a:pPr marL="121285">
              <a:lnSpc>
                <a:spcPts val="1405"/>
              </a:lnSpc>
            </a:pPr>
            <a:r>
              <a:rPr sz="1300" b="1" spc="-100" dirty="0" smtClean="0">
                <a:solidFill>
                  <a:srgbClr val="233B77"/>
                </a:solidFill>
                <a:latin typeface="Arial"/>
                <a:cs typeface="Arial"/>
              </a:rPr>
              <a:t>«БЕГИШЕВО»</a:t>
            </a:r>
            <a:endParaRPr sz="1300" dirty="0">
              <a:latin typeface="Arial"/>
              <a:cs typeface="Arial"/>
            </a:endParaRP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14335" y="5278942"/>
            <a:ext cx="801257" cy="1050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7" name="TextBox 36"/>
          <p:cNvSpPr txBox="1"/>
          <p:nvPr/>
        </p:nvSpPr>
        <p:spPr>
          <a:xfrm>
            <a:off x="3460980" y="5189433"/>
            <a:ext cx="873957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1054 км М7</a:t>
            </a:r>
            <a:endParaRPr lang="ru-RU" sz="10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1727513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/>
          <p:nvPr/>
        </p:nvSpPr>
        <p:spPr>
          <a:xfrm>
            <a:off x="1699853" y="378853"/>
            <a:ext cx="1901454" cy="46328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032061" y="395053"/>
            <a:ext cx="318061" cy="302412"/>
          </a:xfrm>
          <a:custGeom>
            <a:avLst/>
            <a:gdLst/>
            <a:ahLst/>
            <a:cxnLst/>
            <a:rect l="l" t="t" r="r" b="b"/>
            <a:pathLst>
              <a:path w="242623" h="333773">
                <a:moveTo>
                  <a:pt x="17114" y="0"/>
                </a:moveTo>
                <a:lnTo>
                  <a:pt x="0" y="14514"/>
                </a:lnTo>
                <a:lnTo>
                  <a:pt x="52696" y="62476"/>
                </a:lnTo>
                <a:lnTo>
                  <a:pt x="59497" y="68807"/>
                </a:lnTo>
                <a:lnTo>
                  <a:pt x="66189" y="75304"/>
                </a:lnTo>
                <a:lnTo>
                  <a:pt x="66433" y="80889"/>
                </a:lnTo>
                <a:lnTo>
                  <a:pt x="66526" y="331367"/>
                </a:lnTo>
                <a:lnTo>
                  <a:pt x="90133" y="333773"/>
                </a:lnTo>
                <a:lnTo>
                  <a:pt x="90512" y="287660"/>
                </a:lnTo>
                <a:lnTo>
                  <a:pt x="126861" y="264411"/>
                </a:lnTo>
                <a:lnTo>
                  <a:pt x="150823" y="264205"/>
                </a:lnTo>
                <a:lnTo>
                  <a:pt x="162710" y="263200"/>
                </a:lnTo>
                <a:lnTo>
                  <a:pt x="198957" y="249129"/>
                </a:lnTo>
                <a:lnTo>
                  <a:pt x="228741" y="219638"/>
                </a:lnTo>
                <a:lnTo>
                  <a:pt x="242623" y="176225"/>
                </a:lnTo>
                <a:lnTo>
                  <a:pt x="241126" y="158008"/>
                </a:lnTo>
                <a:lnTo>
                  <a:pt x="221039" y="115081"/>
                </a:lnTo>
                <a:lnTo>
                  <a:pt x="188517" y="89135"/>
                </a:lnTo>
                <a:lnTo>
                  <a:pt x="157715" y="79405"/>
                </a:lnTo>
                <a:lnTo>
                  <a:pt x="145829" y="79405"/>
                </a:lnTo>
                <a:lnTo>
                  <a:pt x="138737" y="79142"/>
                </a:lnTo>
                <a:lnTo>
                  <a:pt x="28479" y="10289"/>
                </a:lnTo>
                <a:lnTo>
                  <a:pt x="22386" y="4848"/>
                </a:lnTo>
                <a:lnTo>
                  <a:pt x="17114" y="0"/>
                </a:lnTo>
                <a:close/>
              </a:path>
              <a:path w="242623" h="333773">
                <a:moveTo>
                  <a:pt x="157652" y="79394"/>
                </a:moveTo>
                <a:lnTo>
                  <a:pt x="145829" y="79405"/>
                </a:lnTo>
                <a:lnTo>
                  <a:pt x="157715" y="79405"/>
                </a:lnTo>
                <a:close/>
              </a:path>
            </a:pathLst>
          </a:custGeom>
          <a:solidFill>
            <a:srgbClr val="233B77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736748" y="335043"/>
            <a:ext cx="251898" cy="507096"/>
          </a:xfrm>
          <a:custGeom>
            <a:avLst/>
            <a:gdLst/>
            <a:ahLst/>
            <a:cxnLst/>
            <a:rect l="l" t="t" r="r" b="b"/>
            <a:pathLst>
              <a:path w="192153" h="498927">
                <a:moveTo>
                  <a:pt x="192153" y="0"/>
                </a:moveTo>
                <a:lnTo>
                  <a:pt x="4999" y="7"/>
                </a:lnTo>
                <a:lnTo>
                  <a:pt x="0" y="4255"/>
                </a:lnTo>
                <a:lnTo>
                  <a:pt x="53" y="414599"/>
                </a:lnTo>
                <a:lnTo>
                  <a:pt x="0" y="494682"/>
                </a:lnTo>
                <a:lnTo>
                  <a:pt x="4999" y="498927"/>
                </a:lnTo>
                <a:lnTo>
                  <a:pt x="187030" y="498927"/>
                </a:lnTo>
                <a:lnTo>
                  <a:pt x="192031" y="494682"/>
                </a:lnTo>
                <a:lnTo>
                  <a:pt x="192153" y="0"/>
                </a:lnTo>
                <a:close/>
              </a:path>
              <a:path w="192153" h="498927">
                <a:moveTo>
                  <a:pt x="32" y="413753"/>
                </a:moveTo>
                <a:lnTo>
                  <a:pt x="31" y="414599"/>
                </a:lnTo>
                <a:lnTo>
                  <a:pt x="32" y="413753"/>
                </a:lnTo>
                <a:close/>
              </a:path>
            </a:pathLst>
          </a:custGeom>
          <a:solidFill>
            <a:srgbClr val="233B77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817042" y="395358"/>
            <a:ext cx="137285" cy="330843"/>
          </a:xfrm>
          <a:custGeom>
            <a:avLst/>
            <a:gdLst/>
            <a:ahLst/>
            <a:cxnLst/>
            <a:rect l="l" t="t" r="r" b="b"/>
            <a:pathLst>
              <a:path w="104724" h="365153">
                <a:moveTo>
                  <a:pt x="1621" y="0"/>
                </a:moveTo>
                <a:lnTo>
                  <a:pt x="137" y="2990"/>
                </a:lnTo>
                <a:lnTo>
                  <a:pt x="61" y="286526"/>
                </a:lnTo>
                <a:lnTo>
                  <a:pt x="0" y="360908"/>
                </a:lnTo>
                <a:lnTo>
                  <a:pt x="4999" y="365153"/>
                </a:lnTo>
                <a:lnTo>
                  <a:pt x="99532" y="365153"/>
                </a:lnTo>
                <a:lnTo>
                  <a:pt x="104528" y="360908"/>
                </a:lnTo>
                <a:lnTo>
                  <a:pt x="104724" y="90026"/>
                </a:lnTo>
                <a:lnTo>
                  <a:pt x="104423" y="87014"/>
                </a:lnTo>
                <a:lnTo>
                  <a:pt x="36774" y="21335"/>
                </a:lnTo>
                <a:lnTo>
                  <a:pt x="6889" y="251"/>
                </a:lnTo>
                <a:lnTo>
                  <a:pt x="1621" y="0"/>
                </a:lnTo>
                <a:close/>
              </a:path>
              <a:path w="104724" h="365153">
                <a:moveTo>
                  <a:pt x="26" y="283049"/>
                </a:moveTo>
                <a:lnTo>
                  <a:pt x="24" y="286526"/>
                </a:lnTo>
                <a:lnTo>
                  <a:pt x="26" y="283049"/>
                </a:lnTo>
                <a:close/>
              </a:path>
            </a:pathLst>
          </a:custGeom>
          <a:solidFill>
            <a:srgbClr val="EF7F1A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988648" y="335049"/>
            <a:ext cx="547883" cy="507090"/>
          </a:xfrm>
          <a:custGeom>
            <a:avLst/>
            <a:gdLst/>
            <a:ahLst/>
            <a:cxnLst/>
            <a:rect l="l" t="t" r="r" b="b"/>
            <a:pathLst>
              <a:path w="417937" h="498919">
                <a:moveTo>
                  <a:pt x="123184" y="400276"/>
                </a:moveTo>
                <a:lnTo>
                  <a:pt x="99591" y="403256"/>
                </a:lnTo>
                <a:lnTo>
                  <a:pt x="99563" y="414726"/>
                </a:lnTo>
                <a:lnTo>
                  <a:pt x="99514" y="494675"/>
                </a:lnTo>
                <a:lnTo>
                  <a:pt x="104515" y="498919"/>
                </a:lnTo>
                <a:lnTo>
                  <a:pt x="412937" y="498919"/>
                </a:lnTo>
                <a:lnTo>
                  <a:pt x="417937" y="494675"/>
                </a:lnTo>
                <a:lnTo>
                  <a:pt x="417937" y="430457"/>
                </a:lnTo>
                <a:lnTo>
                  <a:pt x="160693" y="430457"/>
                </a:lnTo>
                <a:lnTo>
                  <a:pt x="136674" y="429147"/>
                </a:lnTo>
                <a:lnTo>
                  <a:pt x="125879" y="422352"/>
                </a:lnTo>
                <a:lnTo>
                  <a:pt x="123173" y="408301"/>
                </a:lnTo>
                <a:lnTo>
                  <a:pt x="123184" y="400276"/>
                </a:lnTo>
                <a:close/>
              </a:path>
              <a:path w="417937" h="498919">
                <a:moveTo>
                  <a:pt x="417937" y="48298"/>
                </a:moveTo>
                <a:lnTo>
                  <a:pt x="55910" y="48298"/>
                </a:lnTo>
                <a:lnTo>
                  <a:pt x="195912" y="48498"/>
                </a:lnTo>
                <a:lnTo>
                  <a:pt x="210625" y="49003"/>
                </a:lnTo>
                <a:lnTo>
                  <a:pt x="253165" y="57799"/>
                </a:lnTo>
                <a:lnTo>
                  <a:pt x="292111" y="76343"/>
                </a:lnTo>
                <a:lnTo>
                  <a:pt x="325929" y="103124"/>
                </a:lnTo>
                <a:lnTo>
                  <a:pt x="353084" y="136632"/>
                </a:lnTo>
                <a:lnTo>
                  <a:pt x="372039" y="175356"/>
                </a:lnTo>
                <a:lnTo>
                  <a:pt x="381260" y="217785"/>
                </a:lnTo>
                <a:lnTo>
                  <a:pt x="381905" y="232491"/>
                </a:lnTo>
                <a:lnTo>
                  <a:pt x="381298" y="249613"/>
                </a:lnTo>
                <a:lnTo>
                  <a:pt x="372173" y="298540"/>
                </a:lnTo>
                <a:lnTo>
                  <a:pt x="352056" y="342386"/>
                </a:lnTo>
                <a:lnTo>
                  <a:pt x="320898" y="379326"/>
                </a:lnTo>
                <a:lnTo>
                  <a:pt x="278651" y="407534"/>
                </a:lnTo>
                <a:lnTo>
                  <a:pt x="225265" y="425186"/>
                </a:lnTo>
                <a:lnTo>
                  <a:pt x="183463" y="430189"/>
                </a:lnTo>
                <a:lnTo>
                  <a:pt x="160693" y="430457"/>
                </a:lnTo>
                <a:lnTo>
                  <a:pt x="417937" y="430457"/>
                </a:lnTo>
                <a:lnTo>
                  <a:pt x="417937" y="48298"/>
                </a:lnTo>
                <a:close/>
              </a:path>
              <a:path w="417937" h="498919">
                <a:moveTo>
                  <a:pt x="99542" y="413777"/>
                </a:moveTo>
                <a:lnTo>
                  <a:pt x="99541" y="414726"/>
                </a:lnTo>
                <a:lnTo>
                  <a:pt x="99542" y="413777"/>
                </a:lnTo>
                <a:close/>
              </a:path>
              <a:path w="417937" h="498919">
                <a:moveTo>
                  <a:pt x="412937" y="0"/>
                </a:moveTo>
                <a:lnTo>
                  <a:pt x="65447" y="2153"/>
                </a:lnTo>
                <a:lnTo>
                  <a:pt x="19000" y="3858"/>
                </a:lnTo>
                <a:lnTo>
                  <a:pt x="0" y="61394"/>
                </a:lnTo>
                <a:lnTo>
                  <a:pt x="11682" y="61922"/>
                </a:lnTo>
                <a:lnTo>
                  <a:pt x="12966" y="62815"/>
                </a:lnTo>
                <a:lnTo>
                  <a:pt x="20444" y="69457"/>
                </a:lnTo>
                <a:lnTo>
                  <a:pt x="32849" y="80614"/>
                </a:lnTo>
                <a:lnTo>
                  <a:pt x="48649" y="64828"/>
                </a:lnTo>
                <a:lnTo>
                  <a:pt x="45863" y="62149"/>
                </a:lnTo>
                <a:lnTo>
                  <a:pt x="44160" y="60421"/>
                </a:lnTo>
                <a:lnTo>
                  <a:pt x="42219" y="52151"/>
                </a:lnTo>
                <a:lnTo>
                  <a:pt x="55910" y="48298"/>
                </a:lnTo>
                <a:lnTo>
                  <a:pt x="417937" y="48298"/>
                </a:lnTo>
                <a:lnTo>
                  <a:pt x="417937" y="4248"/>
                </a:lnTo>
                <a:lnTo>
                  <a:pt x="412937" y="0"/>
                </a:lnTo>
                <a:close/>
              </a:path>
            </a:pathLst>
          </a:custGeom>
          <a:solidFill>
            <a:srgbClr val="233B77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152401" y="1578744"/>
            <a:ext cx="9677400" cy="45719"/>
          </a:xfrm>
          <a:custGeom>
            <a:avLst/>
            <a:gdLst/>
            <a:ahLst/>
            <a:cxnLst/>
            <a:rect l="l" t="t" r="r" b="b"/>
            <a:pathLst>
              <a:path w="7559999">
                <a:moveTo>
                  <a:pt x="0" y="0"/>
                </a:moveTo>
                <a:lnTo>
                  <a:pt x="7559999" y="0"/>
                </a:lnTo>
              </a:path>
            </a:pathLst>
          </a:custGeom>
          <a:ln w="35999">
            <a:solidFill>
              <a:srgbClr val="EF7F1A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pic>
        <p:nvPicPr>
          <p:cNvPr id="5124" name="Picture 4" descr="\\1C-SERVER\Dox\КомОтдел\Наташа\инд парк челны\Генплан ИП ЧЕЛНЫ 12-09-2014 -Model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2971800"/>
            <a:ext cx="9586324" cy="23501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object 9"/>
          <p:cNvSpPr txBox="1"/>
          <p:nvPr/>
        </p:nvSpPr>
        <p:spPr>
          <a:xfrm>
            <a:off x="152400" y="1905000"/>
            <a:ext cx="9586324" cy="75057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 marR="12700" indent="0" algn="ctr">
              <a:lnSpc>
                <a:spcPts val="2880"/>
              </a:lnSpc>
            </a:pPr>
            <a:r>
              <a:rPr lang="ru-RU" sz="3200" b="1" spc="-340" dirty="0" smtClean="0">
                <a:solidFill>
                  <a:srgbClr val="002060"/>
                </a:solidFill>
                <a:cs typeface="Arial"/>
              </a:rPr>
              <a:t>Мастер –план      индустриального  </a:t>
            </a:r>
            <a:r>
              <a:rPr sz="3200" b="1" spc="-100" dirty="0" err="1" smtClean="0">
                <a:solidFill>
                  <a:srgbClr val="002060"/>
                </a:solidFill>
                <a:cs typeface="Arial"/>
              </a:rPr>
              <a:t>парка</a:t>
            </a:r>
            <a:r>
              <a:rPr sz="3200" b="1" spc="-60" dirty="0" smtClean="0">
                <a:solidFill>
                  <a:srgbClr val="002060"/>
                </a:solidFill>
                <a:cs typeface="Arial"/>
              </a:rPr>
              <a:t> </a:t>
            </a:r>
            <a:r>
              <a:rPr sz="3200" b="1" spc="-195" dirty="0" smtClean="0">
                <a:solidFill>
                  <a:srgbClr val="002060"/>
                </a:solidFill>
                <a:cs typeface="Arial"/>
              </a:rPr>
              <a:t>«Челны»</a:t>
            </a:r>
            <a:endParaRPr sz="3200" dirty="0">
              <a:solidFill>
                <a:srgbClr val="002060"/>
              </a:solidFill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578254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/>
          <p:nvPr/>
        </p:nvSpPr>
        <p:spPr>
          <a:xfrm>
            <a:off x="1699853" y="378853"/>
            <a:ext cx="1901454" cy="47050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4" name="object 4"/>
          <p:cNvSpPr/>
          <p:nvPr/>
        </p:nvSpPr>
        <p:spPr>
          <a:xfrm>
            <a:off x="1032061" y="395053"/>
            <a:ext cx="318061" cy="302412"/>
          </a:xfrm>
          <a:custGeom>
            <a:avLst/>
            <a:gdLst/>
            <a:ahLst/>
            <a:cxnLst/>
            <a:rect l="l" t="t" r="r" b="b"/>
            <a:pathLst>
              <a:path w="242623" h="333773">
                <a:moveTo>
                  <a:pt x="17114" y="0"/>
                </a:moveTo>
                <a:lnTo>
                  <a:pt x="0" y="14514"/>
                </a:lnTo>
                <a:lnTo>
                  <a:pt x="52696" y="62476"/>
                </a:lnTo>
                <a:lnTo>
                  <a:pt x="59497" y="68807"/>
                </a:lnTo>
                <a:lnTo>
                  <a:pt x="66189" y="75304"/>
                </a:lnTo>
                <a:lnTo>
                  <a:pt x="66433" y="80889"/>
                </a:lnTo>
                <a:lnTo>
                  <a:pt x="66526" y="331367"/>
                </a:lnTo>
                <a:lnTo>
                  <a:pt x="90133" y="333773"/>
                </a:lnTo>
                <a:lnTo>
                  <a:pt x="90512" y="287660"/>
                </a:lnTo>
                <a:lnTo>
                  <a:pt x="126861" y="264411"/>
                </a:lnTo>
                <a:lnTo>
                  <a:pt x="150823" y="264205"/>
                </a:lnTo>
                <a:lnTo>
                  <a:pt x="162710" y="263200"/>
                </a:lnTo>
                <a:lnTo>
                  <a:pt x="198957" y="249129"/>
                </a:lnTo>
                <a:lnTo>
                  <a:pt x="228741" y="219638"/>
                </a:lnTo>
                <a:lnTo>
                  <a:pt x="242623" y="176225"/>
                </a:lnTo>
                <a:lnTo>
                  <a:pt x="241126" y="158008"/>
                </a:lnTo>
                <a:lnTo>
                  <a:pt x="221039" y="115081"/>
                </a:lnTo>
                <a:lnTo>
                  <a:pt x="188517" y="89135"/>
                </a:lnTo>
                <a:lnTo>
                  <a:pt x="157715" y="79405"/>
                </a:lnTo>
                <a:lnTo>
                  <a:pt x="145829" y="79405"/>
                </a:lnTo>
                <a:lnTo>
                  <a:pt x="138737" y="79142"/>
                </a:lnTo>
                <a:lnTo>
                  <a:pt x="28479" y="10289"/>
                </a:lnTo>
                <a:lnTo>
                  <a:pt x="22386" y="4848"/>
                </a:lnTo>
                <a:lnTo>
                  <a:pt x="17114" y="0"/>
                </a:lnTo>
                <a:close/>
              </a:path>
              <a:path w="242623" h="333773">
                <a:moveTo>
                  <a:pt x="157652" y="79394"/>
                </a:moveTo>
                <a:lnTo>
                  <a:pt x="145829" y="79405"/>
                </a:lnTo>
                <a:lnTo>
                  <a:pt x="157715" y="79405"/>
                </a:lnTo>
                <a:close/>
              </a:path>
            </a:pathLst>
          </a:custGeom>
          <a:solidFill>
            <a:srgbClr val="233B77"/>
          </a:solidFill>
        </p:spPr>
        <p:txBody>
          <a:bodyPr wrap="square" lIns="0" tIns="0" rIns="0" bIns="0" rtlCol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" name="object 5"/>
          <p:cNvSpPr/>
          <p:nvPr/>
        </p:nvSpPr>
        <p:spPr>
          <a:xfrm>
            <a:off x="736748" y="335042"/>
            <a:ext cx="251898" cy="514319"/>
          </a:xfrm>
          <a:custGeom>
            <a:avLst/>
            <a:gdLst/>
            <a:ahLst/>
            <a:cxnLst/>
            <a:rect l="l" t="t" r="r" b="b"/>
            <a:pathLst>
              <a:path w="192153" h="498927">
                <a:moveTo>
                  <a:pt x="192153" y="0"/>
                </a:moveTo>
                <a:lnTo>
                  <a:pt x="4999" y="7"/>
                </a:lnTo>
                <a:lnTo>
                  <a:pt x="0" y="4255"/>
                </a:lnTo>
                <a:lnTo>
                  <a:pt x="53" y="414599"/>
                </a:lnTo>
                <a:lnTo>
                  <a:pt x="0" y="494682"/>
                </a:lnTo>
                <a:lnTo>
                  <a:pt x="4999" y="498927"/>
                </a:lnTo>
                <a:lnTo>
                  <a:pt x="187030" y="498927"/>
                </a:lnTo>
                <a:lnTo>
                  <a:pt x="192031" y="494682"/>
                </a:lnTo>
                <a:lnTo>
                  <a:pt x="192153" y="0"/>
                </a:lnTo>
                <a:close/>
              </a:path>
              <a:path w="192153" h="498927">
                <a:moveTo>
                  <a:pt x="32" y="413753"/>
                </a:moveTo>
                <a:lnTo>
                  <a:pt x="31" y="414599"/>
                </a:lnTo>
                <a:lnTo>
                  <a:pt x="32" y="413753"/>
                </a:lnTo>
                <a:close/>
              </a:path>
            </a:pathLst>
          </a:custGeom>
          <a:solidFill>
            <a:srgbClr val="233B77"/>
          </a:solidFill>
        </p:spPr>
        <p:txBody>
          <a:bodyPr wrap="square" lIns="0" tIns="0" rIns="0" bIns="0" rtlCol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" name="object 6"/>
          <p:cNvSpPr/>
          <p:nvPr/>
        </p:nvSpPr>
        <p:spPr>
          <a:xfrm>
            <a:off x="817042" y="395358"/>
            <a:ext cx="137285" cy="330843"/>
          </a:xfrm>
          <a:custGeom>
            <a:avLst/>
            <a:gdLst/>
            <a:ahLst/>
            <a:cxnLst/>
            <a:rect l="l" t="t" r="r" b="b"/>
            <a:pathLst>
              <a:path w="104724" h="365153">
                <a:moveTo>
                  <a:pt x="1621" y="0"/>
                </a:moveTo>
                <a:lnTo>
                  <a:pt x="137" y="2990"/>
                </a:lnTo>
                <a:lnTo>
                  <a:pt x="61" y="286526"/>
                </a:lnTo>
                <a:lnTo>
                  <a:pt x="0" y="360908"/>
                </a:lnTo>
                <a:lnTo>
                  <a:pt x="4999" y="365153"/>
                </a:lnTo>
                <a:lnTo>
                  <a:pt x="99532" y="365153"/>
                </a:lnTo>
                <a:lnTo>
                  <a:pt x="104528" y="360908"/>
                </a:lnTo>
                <a:lnTo>
                  <a:pt x="104724" y="90026"/>
                </a:lnTo>
                <a:lnTo>
                  <a:pt x="104423" y="87014"/>
                </a:lnTo>
                <a:lnTo>
                  <a:pt x="36774" y="21335"/>
                </a:lnTo>
                <a:lnTo>
                  <a:pt x="6889" y="251"/>
                </a:lnTo>
                <a:lnTo>
                  <a:pt x="1621" y="0"/>
                </a:lnTo>
                <a:close/>
              </a:path>
              <a:path w="104724" h="365153">
                <a:moveTo>
                  <a:pt x="26" y="283049"/>
                </a:moveTo>
                <a:lnTo>
                  <a:pt x="24" y="286526"/>
                </a:lnTo>
                <a:lnTo>
                  <a:pt x="26" y="283049"/>
                </a:lnTo>
                <a:close/>
              </a:path>
            </a:pathLst>
          </a:custGeom>
          <a:solidFill>
            <a:srgbClr val="EF7F1A"/>
          </a:solidFill>
        </p:spPr>
        <p:txBody>
          <a:bodyPr wrap="square" lIns="0" tIns="0" rIns="0" bIns="0" rtlCol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" name="object 7"/>
          <p:cNvSpPr/>
          <p:nvPr/>
        </p:nvSpPr>
        <p:spPr>
          <a:xfrm>
            <a:off x="988648" y="335049"/>
            <a:ext cx="547883" cy="514313"/>
          </a:xfrm>
          <a:custGeom>
            <a:avLst/>
            <a:gdLst/>
            <a:ahLst/>
            <a:cxnLst/>
            <a:rect l="l" t="t" r="r" b="b"/>
            <a:pathLst>
              <a:path w="417937" h="498919">
                <a:moveTo>
                  <a:pt x="123184" y="400276"/>
                </a:moveTo>
                <a:lnTo>
                  <a:pt x="99591" y="403256"/>
                </a:lnTo>
                <a:lnTo>
                  <a:pt x="99563" y="414726"/>
                </a:lnTo>
                <a:lnTo>
                  <a:pt x="99514" y="494675"/>
                </a:lnTo>
                <a:lnTo>
                  <a:pt x="104515" y="498919"/>
                </a:lnTo>
                <a:lnTo>
                  <a:pt x="412937" y="498919"/>
                </a:lnTo>
                <a:lnTo>
                  <a:pt x="417937" y="494675"/>
                </a:lnTo>
                <a:lnTo>
                  <a:pt x="417937" y="430457"/>
                </a:lnTo>
                <a:lnTo>
                  <a:pt x="160693" y="430457"/>
                </a:lnTo>
                <a:lnTo>
                  <a:pt x="136674" y="429147"/>
                </a:lnTo>
                <a:lnTo>
                  <a:pt x="125879" y="422352"/>
                </a:lnTo>
                <a:lnTo>
                  <a:pt x="123173" y="408301"/>
                </a:lnTo>
                <a:lnTo>
                  <a:pt x="123184" y="400276"/>
                </a:lnTo>
                <a:close/>
              </a:path>
              <a:path w="417937" h="498919">
                <a:moveTo>
                  <a:pt x="417937" y="48298"/>
                </a:moveTo>
                <a:lnTo>
                  <a:pt x="55910" y="48298"/>
                </a:lnTo>
                <a:lnTo>
                  <a:pt x="195912" y="48498"/>
                </a:lnTo>
                <a:lnTo>
                  <a:pt x="210625" y="49003"/>
                </a:lnTo>
                <a:lnTo>
                  <a:pt x="253165" y="57799"/>
                </a:lnTo>
                <a:lnTo>
                  <a:pt x="292111" y="76343"/>
                </a:lnTo>
                <a:lnTo>
                  <a:pt x="325929" y="103124"/>
                </a:lnTo>
                <a:lnTo>
                  <a:pt x="353084" y="136632"/>
                </a:lnTo>
                <a:lnTo>
                  <a:pt x="372039" y="175356"/>
                </a:lnTo>
                <a:lnTo>
                  <a:pt x="381260" y="217785"/>
                </a:lnTo>
                <a:lnTo>
                  <a:pt x="381905" y="232491"/>
                </a:lnTo>
                <a:lnTo>
                  <a:pt x="381298" y="249613"/>
                </a:lnTo>
                <a:lnTo>
                  <a:pt x="372173" y="298540"/>
                </a:lnTo>
                <a:lnTo>
                  <a:pt x="352056" y="342386"/>
                </a:lnTo>
                <a:lnTo>
                  <a:pt x="320898" y="379326"/>
                </a:lnTo>
                <a:lnTo>
                  <a:pt x="278651" y="407534"/>
                </a:lnTo>
                <a:lnTo>
                  <a:pt x="225265" y="425186"/>
                </a:lnTo>
                <a:lnTo>
                  <a:pt x="183463" y="430189"/>
                </a:lnTo>
                <a:lnTo>
                  <a:pt x="160693" y="430457"/>
                </a:lnTo>
                <a:lnTo>
                  <a:pt x="417937" y="430457"/>
                </a:lnTo>
                <a:lnTo>
                  <a:pt x="417937" y="48298"/>
                </a:lnTo>
                <a:close/>
              </a:path>
              <a:path w="417937" h="498919">
                <a:moveTo>
                  <a:pt x="99542" y="413777"/>
                </a:moveTo>
                <a:lnTo>
                  <a:pt x="99541" y="414726"/>
                </a:lnTo>
                <a:lnTo>
                  <a:pt x="99542" y="413777"/>
                </a:lnTo>
                <a:close/>
              </a:path>
              <a:path w="417937" h="498919">
                <a:moveTo>
                  <a:pt x="412937" y="0"/>
                </a:moveTo>
                <a:lnTo>
                  <a:pt x="65447" y="2153"/>
                </a:lnTo>
                <a:lnTo>
                  <a:pt x="19000" y="3858"/>
                </a:lnTo>
                <a:lnTo>
                  <a:pt x="0" y="61394"/>
                </a:lnTo>
                <a:lnTo>
                  <a:pt x="11682" y="61922"/>
                </a:lnTo>
                <a:lnTo>
                  <a:pt x="12966" y="62815"/>
                </a:lnTo>
                <a:lnTo>
                  <a:pt x="20444" y="69457"/>
                </a:lnTo>
                <a:lnTo>
                  <a:pt x="32849" y="80614"/>
                </a:lnTo>
                <a:lnTo>
                  <a:pt x="48649" y="64828"/>
                </a:lnTo>
                <a:lnTo>
                  <a:pt x="45863" y="62149"/>
                </a:lnTo>
                <a:lnTo>
                  <a:pt x="44160" y="60421"/>
                </a:lnTo>
                <a:lnTo>
                  <a:pt x="42219" y="52151"/>
                </a:lnTo>
                <a:lnTo>
                  <a:pt x="55910" y="48298"/>
                </a:lnTo>
                <a:lnTo>
                  <a:pt x="417937" y="48298"/>
                </a:lnTo>
                <a:lnTo>
                  <a:pt x="417937" y="4248"/>
                </a:lnTo>
                <a:lnTo>
                  <a:pt x="412937" y="0"/>
                </a:lnTo>
                <a:close/>
              </a:path>
            </a:pathLst>
          </a:custGeom>
          <a:solidFill>
            <a:srgbClr val="233B77"/>
          </a:solidFill>
        </p:spPr>
        <p:txBody>
          <a:bodyPr wrap="square" lIns="0" tIns="0" rIns="0" bIns="0" rtlCol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36" name="object 36"/>
          <p:cNvSpPr txBox="1"/>
          <p:nvPr/>
        </p:nvSpPr>
        <p:spPr>
          <a:xfrm>
            <a:off x="3846386" y="1863156"/>
            <a:ext cx="2275882" cy="401584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86690" marR="12700" indent="-174625">
              <a:lnSpc>
                <a:spcPts val="1730"/>
              </a:lnSpc>
            </a:pPr>
            <a:r>
              <a:rPr sz="1500" b="1" spc="-65" dirty="0" smtClean="0">
                <a:solidFill>
                  <a:srgbClr val="FEFEFE"/>
                </a:solidFill>
                <a:latin typeface="Arial"/>
                <a:cs typeface="Arial"/>
              </a:rPr>
              <a:t>ИНД</a:t>
            </a:r>
            <a:r>
              <a:rPr sz="1500" b="1" spc="-90" dirty="0" smtClean="0">
                <a:solidFill>
                  <a:srgbClr val="FEFEFE"/>
                </a:solidFill>
                <a:latin typeface="Arial"/>
                <a:cs typeface="Arial"/>
              </a:rPr>
              <a:t>У</a:t>
            </a:r>
            <a:r>
              <a:rPr sz="1500" b="1" spc="-145" dirty="0" smtClean="0">
                <a:solidFill>
                  <a:srgbClr val="FEFEFE"/>
                </a:solidFill>
                <a:latin typeface="Arial"/>
                <a:cs typeface="Arial"/>
              </a:rPr>
              <a:t>СТРИАЛЬНЫЙ</a:t>
            </a:r>
            <a:r>
              <a:rPr sz="1500" b="1" spc="-55" dirty="0" smtClean="0">
                <a:solidFill>
                  <a:srgbClr val="FEFEFE"/>
                </a:solidFill>
                <a:latin typeface="Arial"/>
                <a:cs typeface="Arial"/>
              </a:rPr>
              <a:t> </a:t>
            </a:r>
            <a:r>
              <a:rPr sz="1500" b="1" spc="-95" dirty="0" smtClean="0">
                <a:solidFill>
                  <a:srgbClr val="FEFEFE"/>
                </a:solidFill>
                <a:latin typeface="Arial"/>
                <a:cs typeface="Arial"/>
              </a:rPr>
              <a:t>ПАРК</a:t>
            </a:r>
            <a:r>
              <a:rPr sz="1500" b="1" spc="-40" dirty="0" smtClean="0">
                <a:solidFill>
                  <a:srgbClr val="FEFEFE"/>
                </a:solidFill>
                <a:latin typeface="Arial"/>
                <a:cs typeface="Arial"/>
              </a:rPr>
              <a:t> </a:t>
            </a:r>
            <a:r>
              <a:rPr sz="1500" b="1" spc="-105" dirty="0" smtClean="0">
                <a:solidFill>
                  <a:srgbClr val="FEFEFE"/>
                </a:solidFill>
                <a:latin typeface="Arial"/>
                <a:cs typeface="Arial"/>
              </a:rPr>
              <a:t>«ЧЕЛЫ»</a:t>
            </a:r>
            <a:endParaRPr sz="1500" dirty="0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37" name="object 37"/>
          <p:cNvSpPr txBox="1"/>
          <p:nvPr/>
        </p:nvSpPr>
        <p:spPr>
          <a:xfrm>
            <a:off x="1662761" y="2810367"/>
            <a:ext cx="2025320" cy="413091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535940" marR="12700" indent="-523875">
              <a:lnSpc>
                <a:spcPts val="1730"/>
              </a:lnSpc>
            </a:pPr>
            <a:r>
              <a:rPr sz="1500" b="1" spc="-114" dirty="0" smtClean="0">
                <a:solidFill>
                  <a:srgbClr val="FEFEFE"/>
                </a:solidFill>
                <a:latin typeface="Arial"/>
                <a:cs typeface="Arial"/>
              </a:rPr>
              <a:t>ЛОГИСТИЧЕСКИЙ</a:t>
            </a:r>
            <a:r>
              <a:rPr sz="1500" b="1" spc="-50" dirty="0" smtClean="0">
                <a:solidFill>
                  <a:srgbClr val="FEFEFE"/>
                </a:solidFill>
                <a:latin typeface="Arial"/>
                <a:cs typeface="Arial"/>
              </a:rPr>
              <a:t> </a:t>
            </a:r>
            <a:r>
              <a:rPr sz="1500" b="1" spc="-95" dirty="0" smtClean="0">
                <a:solidFill>
                  <a:srgbClr val="FEFEFE"/>
                </a:solidFill>
                <a:latin typeface="Arial"/>
                <a:cs typeface="Arial"/>
              </a:rPr>
              <a:t>ПАРК</a:t>
            </a:r>
            <a:endParaRPr sz="1500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39" name="object 39"/>
          <p:cNvSpPr txBox="1"/>
          <p:nvPr/>
        </p:nvSpPr>
        <p:spPr>
          <a:xfrm>
            <a:off x="686869" y="3957437"/>
            <a:ext cx="972287" cy="279038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213360" marR="12700" indent="-201295">
              <a:lnSpc>
                <a:spcPts val="1150"/>
              </a:lnSpc>
            </a:pPr>
            <a:r>
              <a:rPr sz="1000" b="1" spc="-70" dirty="0" smtClean="0">
                <a:solidFill>
                  <a:srgbClr val="FEFEFE"/>
                </a:solidFill>
                <a:latin typeface="Arial"/>
                <a:cs typeface="Arial"/>
              </a:rPr>
              <a:t>СКЛАДСКАЯ</a:t>
            </a:r>
            <a:r>
              <a:rPr sz="1000" b="1" spc="-30" dirty="0" smtClean="0">
                <a:solidFill>
                  <a:srgbClr val="FEFEFE"/>
                </a:solidFill>
                <a:latin typeface="Arial"/>
                <a:cs typeface="Arial"/>
              </a:rPr>
              <a:t> </a:t>
            </a:r>
            <a:r>
              <a:rPr sz="1000" b="1" spc="-100" dirty="0" smtClean="0">
                <a:solidFill>
                  <a:srgbClr val="FEFEFE"/>
                </a:solidFill>
                <a:latin typeface="Arial"/>
                <a:cs typeface="Arial"/>
              </a:rPr>
              <a:t>ЗОНА</a:t>
            </a:r>
            <a:endParaRPr sz="1000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40" name="object 40"/>
          <p:cNvSpPr txBox="1"/>
          <p:nvPr/>
        </p:nvSpPr>
        <p:spPr>
          <a:xfrm>
            <a:off x="2016673" y="3890699"/>
            <a:ext cx="1259478" cy="41136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 marR="12700" algn="ctr">
              <a:lnSpc>
                <a:spcPts val="1150"/>
              </a:lnSpc>
            </a:pPr>
            <a:r>
              <a:rPr sz="1000" b="1" spc="-75" dirty="0" smtClean="0">
                <a:solidFill>
                  <a:srgbClr val="FEFEFE"/>
                </a:solidFill>
                <a:latin typeface="Arial"/>
                <a:cs typeface="Arial"/>
              </a:rPr>
              <a:t>КОМПЛЕКС</a:t>
            </a:r>
            <a:r>
              <a:rPr sz="1000" b="1" spc="-30" dirty="0" smtClean="0">
                <a:solidFill>
                  <a:srgbClr val="FEFEFE"/>
                </a:solidFill>
                <a:latin typeface="Arial"/>
                <a:cs typeface="Arial"/>
              </a:rPr>
              <a:t> </a:t>
            </a:r>
            <a:r>
              <a:rPr sz="1000" b="1" spc="-90" dirty="0" smtClean="0">
                <a:solidFill>
                  <a:srgbClr val="FEFEFE"/>
                </a:solidFill>
                <a:latin typeface="Arial"/>
                <a:cs typeface="Arial"/>
              </a:rPr>
              <a:t>Т</a:t>
            </a:r>
            <a:r>
              <a:rPr sz="1000" b="1" spc="-145" dirty="0" smtClean="0">
                <a:solidFill>
                  <a:srgbClr val="FEFEFE"/>
                </a:solidFill>
                <a:latin typeface="Arial"/>
                <a:cs typeface="Arial"/>
              </a:rPr>
              <a:t>Р</a:t>
            </a:r>
            <a:r>
              <a:rPr sz="1000" b="1" spc="-105" dirty="0" smtClean="0">
                <a:solidFill>
                  <a:srgbClr val="FEFEFE"/>
                </a:solidFill>
                <a:latin typeface="Arial"/>
                <a:cs typeface="Arial"/>
              </a:rPr>
              <a:t>АНСПОРТНЫХ</a:t>
            </a:r>
            <a:r>
              <a:rPr sz="1000" b="1" spc="-40" dirty="0" smtClean="0">
                <a:solidFill>
                  <a:srgbClr val="FEFEFE"/>
                </a:solidFill>
                <a:latin typeface="Arial"/>
                <a:cs typeface="Arial"/>
              </a:rPr>
              <a:t> </a:t>
            </a:r>
            <a:r>
              <a:rPr sz="1000" b="1" spc="-80" dirty="0" smtClean="0">
                <a:solidFill>
                  <a:srgbClr val="FEFEFE"/>
                </a:solidFill>
                <a:latin typeface="Arial"/>
                <a:cs typeface="Arial"/>
              </a:rPr>
              <a:t>УСЛУГ</a:t>
            </a:r>
            <a:endParaRPr sz="1000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41" name="object 41"/>
          <p:cNvSpPr txBox="1"/>
          <p:nvPr/>
        </p:nvSpPr>
        <p:spPr>
          <a:xfrm>
            <a:off x="3595287" y="3880284"/>
            <a:ext cx="1050536" cy="41136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13030" marR="12700" indent="-100965">
              <a:lnSpc>
                <a:spcPts val="1150"/>
              </a:lnSpc>
            </a:pPr>
            <a:r>
              <a:rPr sz="1000" b="1" spc="-85" dirty="0" smtClean="0">
                <a:solidFill>
                  <a:srgbClr val="FEFEFE"/>
                </a:solidFill>
                <a:latin typeface="Arial"/>
                <a:cs typeface="Arial"/>
              </a:rPr>
              <a:t>ПОМЕЩЕНИЯ</a:t>
            </a:r>
            <a:r>
              <a:rPr sz="1000" b="1" spc="-35" dirty="0" smtClean="0">
                <a:solidFill>
                  <a:srgbClr val="FEFEFE"/>
                </a:solidFill>
                <a:latin typeface="Arial"/>
                <a:cs typeface="Arial"/>
              </a:rPr>
              <a:t> </a:t>
            </a:r>
            <a:r>
              <a:rPr sz="1000" b="1" spc="-95" dirty="0" smtClean="0">
                <a:solidFill>
                  <a:srgbClr val="FEFEFE"/>
                </a:solidFill>
                <a:latin typeface="Arial"/>
                <a:cs typeface="Arial"/>
              </a:rPr>
              <a:t>ФОРМ</a:t>
            </a:r>
            <a:r>
              <a:rPr sz="1000" b="1" spc="-120" dirty="0" smtClean="0">
                <a:solidFill>
                  <a:srgbClr val="FEFEFE"/>
                </a:solidFill>
                <a:latin typeface="Arial"/>
                <a:cs typeface="Arial"/>
              </a:rPr>
              <a:t>А</a:t>
            </a:r>
            <a:r>
              <a:rPr sz="1000" b="1" spc="-130" dirty="0" smtClean="0">
                <a:solidFill>
                  <a:srgbClr val="FEFEFE"/>
                </a:solidFill>
                <a:latin typeface="Arial"/>
                <a:cs typeface="Arial"/>
              </a:rPr>
              <a:t>Т</a:t>
            </a:r>
            <a:r>
              <a:rPr sz="1000" b="1" spc="-90" dirty="0" smtClean="0">
                <a:solidFill>
                  <a:srgbClr val="FEFEFE"/>
                </a:solidFill>
                <a:latin typeface="Arial"/>
                <a:cs typeface="Arial"/>
              </a:rPr>
              <a:t>А</a:t>
            </a:r>
            <a:endParaRPr sz="1000">
              <a:solidFill>
                <a:prstClr val="black"/>
              </a:solidFill>
              <a:latin typeface="Arial"/>
              <a:cs typeface="Arial"/>
            </a:endParaRPr>
          </a:p>
          <a:p>
            <a:pPr marL="55880">
              <a:lnSpc>
                <a:spcPts val="1120"/>
              </a:lnSpc>
            </a:pPr>
            <a:r>
              <a:rPr sz="1000" b="1" spc="-50" dirty="0" smtClean="0">
                <a:solidFill>
                  <a:srgbClr val="FEFEFE"/>
                </a:solidFill>
                <a:latin typeface="Arial"/>
                <a:cs typeface="Arial"/>
              </a:rPr>
              <a:t>«Flexspace»</a:t>
            </a:r>
            <a:endParaRPr sz="1000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42" name="object 42"/>
          <p:cNvSpPr txBox="1"/>
          <p:nvPr/>
        </p:nvSpPr>
        <p:spPr>
          <a:xfrm>
            <a:off x="5116341" y="3962095"/>
            <a:ext cx="1348548" cy="269832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361950" marR="12700" indent="-349885">
              <a:lnSpc>
                <a:spcPts val="1110"/>
              </a:lnSpc>
            </a:pPr>
            <a:r>
              <a:rPr sz="950" b="1" spc="-75" dirty="0" smtClean="0">
                <a:solidFill>
                  <a:srgbClr val="FEFEFE"/>
                </a:solidFill>
                <a:latin typeface="Arial"/>
                <a:cs typeface="Arial"/>
              </a:rPr>
              <a:t>ПРОМЫШЛЕННАЯ</a:t>
            </a:r>
            <a:r>
              <a:rPr sz="950" b="1" spc="-30" dirty="0" smtClean="0">
                <a:solidFill>
                  <a:srgbClr val="FEFEFE"/>
                </a:solidFill>
                <a:latin typeface="Arial"/>
                <a:cs typeface="Arial"/>
              </a:rPr>
              <a:t> </a:t>
            </a:r>
            <a:r>
              <a:rPr sz="950" b="1" spc="-85" dirty="0" smtClean="0">
                <a:solidFill>
                  <a:srgbClr val="FEFEFE"/>
                </a:solidFill>
                <a:latin typeface="Arial"/>
                <a:cs typeface="Arial"/>
              </a:rPr>
              <a:t>ЗОНА</a:t>
            </a:r>
            <a:endParaRPr sz="950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43" name="object 43"/>
          <p:cNvSpPr txBox="1"/>
          <p:nvPr/>
        </p:nvSpPr>
        <p:spPr>
          <a:xfrm>
            <a:off x="6764606" y="3891219"/>
            <a:ext cx="1002254" cy="41136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 marR="12700" algn="ctr">
              <a:lnSpc>
                <a:spcPts val="1150"/>
              </a:lnSpc>
            </a:pPr>
            <a:r>
              <a:rPr sz="1000" b="1" spc="-135" dirty="0" smtClean="0">
                <a:solidFill>
                  <a:srgbClr val="FEFEFE"/>
                </a:solidFill>
                <a:latin typeface="Arial"/>
                <a:cs typeface="Arial"/>
              </a:rPr>
              <a:t>СВОБ</a:t>
            </a:r>
            <a:r>
              <a:rPr sz="1000" b="1" spc="-165" dirty="0" smtClean="0">
                <a:solidFill>
                  <a:srgbClr val="FEFEFE"/>
                </a:solidFill>
                <a:latin typeface="Arial"/>
                <a:cs typeface="Arial"/>
              </a:rPr>
              <a:t>О</a:t>
            </a:r>
            <a:r>
              <a:rPr sz="1000" b="1" spc="-80" dirty="0" smtClean="0">
                <a:solidFill>
                  <a:srgbClr val="FEFEFE"/>
                </a:solidFill>
                <a:latin typeface="Arial"/>
                <a:cs typeface="Arial"/>
              </a:rPr>
              <a:t>ДНЫЕ</a:t>
            </a:r>
            <a:r>
              <a:rPr sz="1000" b="1" spc="-30" dirty="0" smtClean="0">
                <a:solidFill>
                  <a:srgbClr val="FEFEFE"/>
                </a:solidFill>
                <a:latin typeface="Arial"/>
                <a:cs typeface="Arial"/>
              </a:rPr>
              <a:t> </a:t>
            </a:r>
            <a:r>
              <a:rPr sz="1000" b="1" spc="-95" dirty="0" smtClean="0">
                <a:solidFill>
                  <a:srgbClr val="FEFEFE"/>
                </a:solidFill>
                <a:latin typeface="Arial"/>
                <a:cs typeface="Arial"/>
              </a:rPr>
              <a:t>ЗЕМЕЛЬНЫЕ</a:t>
            </a:r>
            <a:r>
              <a:rPr sz="1000" b="1" spc="-40" dirty="0" smtClean="0">
                <a:solidFill>
                  <a:srgbClr val="FEFEFE"/>
                </a:solidFill>
                <a:latin typeface="Arial"/>
                <a:cs typeface="Arial"/>
              </a:rPr>
              <a:t> </a:t>
            </a:r>
            <a:r>
              <a:rPr sz="1000" b="1" spc="-75" dirty="0" smtClean="0">
                <a:solidFill>
                  <a:srgbClr val="FEFEFE"/>
                </a:solidFill>
                <a:latin typeface="Arial"/>
                <a:cs typeface="Arial"/>
              </a:rPr>
              <a:t>УЧАСТКИ</a:t>
            </a:r>
            <a:endParaRPr sz="1000" dirty="0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44" name="object 44"/>
          <p:cNvSpPr txBox="1"/>
          <p:nvPr/>
        </p:nvSpPr>
        <p:spPr>
          <a:xfrm>
            <a:off x="8089401" y="3990796"/>
            <a:ext cx="1295272" cy="211723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375920" marR="12700" indent="-363855">
              <a:lnSpc>
                <a:spcPts val="860"/>
              </a:lnSpc>
            </a:pPr>
            <a:r>
              <a:rPr sz="750" b="1" spc="-55" dirty="0" smtClean="0">
                <a:solidFill>
                  <a:srgbClr val="FEFEFE"/>
                </a:solidFill>
                <a:latin typeface="Arial"/>
                <a:cs typeface="Arial"/>
              </a:rPr>
              <a:t>АДМИНИСТ</a:t>
            </a:r>
            <a:r>
              <a:rPr sz="750" b="1" spc="-90" dirty="0" smtClean="0">
                <a:solidFill>
                  <a:srgbClr val="FEFEFE"/>
                </a:solidFill>
                <a:latin typeface="Arial"/>
                <a:cs typeface="Arial"/>
              </a:rPr>
              <a:t>РА</a:t>
            </a:r>
            <a:r>
              <a:rPr sz="750" b="1" spc="-65" dirty="0" smtClean="0">
                <a:solidFill>
                  <a:srgbClr val="FEFEFE"/>
                </a:solidFill>
                <a:latin typeface="Arial"/>
                <a:cs typeface="Arial"/>
              </a:rPr>
              <a:t>ТИВНАЯ</a:t>
            </a:r>
            <a:r>
              <a:rPr sz="750" b="1" spc="-25" dirty="0" smtClean="0">
                <a:solidFill>
                  <a:srgbClr val="FEFEFE"/>
                </a:solidFill>
                <a:latin typeface="Arial"/>
                <a:cs typeface="Arial"/>
              </a:rPr>
              <a:t> </a:t>
            </a:r>
            <a:r>
              <a:rPr sz="750" b="1" spc="-75" dirty="0" smtClean="0">
                <a:solidFill>
                  <a:srgbClr val="FEFEFE"/>
                </a:solidFill>
                <a:latin typeface="Arial"/>
                <a:cs typeface="Arial"/>
              </a:rPr>
              <a:t>ЗОНА</a:t>
            </a:r>
            <a:endParaRPr sz="750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52" name="object 9"/>
          <p:cNvSpPr txBox="1"/>
          <p:nvPr/>
        </p:nvSpPr>
        <p:spPr>
          <a:xfrm>
            <a:off x="2042458" y="849362"/>
            <a:ext cx="6217521" cy="75057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 marR="12700" indent="0">
              <a:lnSpc>
                <a:spcPts val="2880"/>
              </a:lnSpc>
            </a:pPr>
            <a:r>
              <a:rPr b="1" spc="-340" dirty="0" smtClean="0">
                <a:solidFill>
                  <a:srgbClr val="233B77"/>
                </a:solidFill>
                <a:latin typeface="Arial"/>
                <a:cs typeface="Arial"/>
              </a:rPr>
              <a:t>Э</a:t>
            </a:r>
            <a:r>
              <a:rPr b="1" spc="-310" dirty="0" smtClean="0">
                <a:solidFill>
                  <a:srgbClr val="233B77"/>
                </a:solidFill>
                <a:latin typeface="Arial"/>
                <a:cs typeface="Arial"/>
              </a:rPr>
              <a:t>т</a:t>
            </a:r>
            <a:r>
              <a:rPr b="1" spc="-235" dirty="0" smtClean="0">
                <a:solidFill>
                  <a:srgbClr val="233B77"/>
                </a:solidFill>
                <a:latin typeface="Arial"/>
                <a:cs typeface="Arial"/>
              </a:rPr>
              <a:t>апы</a:t>
            </a:r>
            <a:r>
              <a:rPr b="1" spc="-60" dirty="0" smtClean="0">
                <a:solidFill>
                  <a:srgbClr val="233B77"/>
                </a:solidFill>
                <a:latin typeface="Arial"/>
                <a:cs typeface="Arial"/>
              </a:rPr>
              <a:t> </a:t>
            </a:r>
            <a:r>
              <a:rPr b="1" spc="-220" dirty="0" smtClean="0">
                <a:solidFill>
                  <a:srgbClr val="233B77"/>
                </a:solidFill>
                <a:latin typeface="Arial"/>
                <a:cs typeface="Arial"/>
              </a:rPr>
              <a:t>строи</a:t>
            </a:r>
            <a:r>
              <a:rPr b="1" spc="-235" dirty="0" smtClean="0">
                <a:solidFill>
                  <a:srgbClr val="233B77"/>
                </a:solidFill>
                <a:latin typeface="Arial"/>
                <a:cs typeface="Arial"/>
              </a:rPr>
              <a:t>т</a:t>
            </a:r>
            <a:r>
              <a:rPr b="1" spc="-220" dirty="0" smtClean="0">
                <a:solidFill>
                  <a:srgbClr val="233B77"/>
                </a:solidFill>
                <a:latin typeface="Arial"/>
                <a:cs typeface="Arial"/>
              </a:rPr>
              <a:t>ельства</a:t>
            </a:r>
            <a:r>
              <a:rPr b="1" spc="-105" dirty="0" smtClean="0">
                <a:solidFill>
                  <a:srgbClr val="233B77"/>
                </a:solidFill>
                <a:latin typeface="Arial"/>
                <a:cs typeface="Arial"/>
              </a:rPr>
              <a:t> </a:t>
            </a:r>
            <a:r>
              <a:rPr b="1" spc="-170" dirty="0" smtClean="0">
                <a:solidFill>
                  <a:srgbClr val="233B77"/>
                </a:solidFill>
                <a:latin typeface="Arial"/>
                <a:cs typeface="Arial"/>
              </a:rPr>
              <a:t>инд</a:t>
            </a:r>
            <a:r>
              <a:rPr b="1" spc="-180" dirty="0" smtClean="0">
                <a:solidFill>
                  <a:srgbClr val="233B77"/>
                </a:solidFill>
                <a:latin typeface="Arial"/>
                <a:cs typeface="Arial"/>
              </a:rPr>
              <a:t>у</a:t>
            </a:r>
            <a:r>
              <a:rPr b="1" spc="-210" dirty="0" smtClean="0">
                <a:solidFill>
                  <a:srgbClr val="233B77"/>
                </a:solidFill>
                <a:latin typeface="Arial"/>
                <a:cs typeface="Arial"/>
              </a:rPr>
              <a:t>стриально</a:t>
            </a:r>
            <a:r>
              <a:rPr b="1" spc="-200" dirty="0" smtClean="0">
                <a:solidFill>
                  <a:srgbClr val="233B77"/>
                </a:solidFill>
                <a:latin typeface="Arial"/>
                <a:cs typeface="Arial"/>
              </a:rPr>
              <a:t>г</a:t>
            </a:r>
            <a:r>
              <a:rPr b="1" spc="-245" dirty="0" smtClean="0">
                <a:solidFill>
                  <a:srgbClr val="233B77"/>
                </a:solidFill>
                <a:latin typeface="Arial"/>
                <a:cs typeface="Arial"/>
              </a:rPr>
              <a:t>о</a:t>
            </a:r>
            <a:r>
              <a:rPr b="1" spc="-60" dirty="0" smtClean="0">
                <a:solidFill>
                  <a:srgbClr val="233B77"/>
                </a:solidFill>
                <a:latin typeface="Arial"/>
                <a:cs typeface="Arial"/>
              </a:rPr>
              <a:t> </a:t>
            </a:r>
            <a:r>
              <a:rPr b="1" spc="-100" dirty="0" smtClean="0">
                <a:solidFill>
                  <a:srgbClr val="233B77"/>
                </a:solidFill>
                <a:latin typeface="Arial"/>
                <a:cs typeface="Arial"/>
              </a:rPr>
              <a:t>парка</a:t>
            </a:r>
            <a:r>
              <a:rPr b="1" spc="-60" dirty="0" smtClean="0">
                <a:solidFill>
                  <a:srgbClr val="233B77"/>
                </a:solidFill>
                <a:latin typeface="Arial"/>
                <a:cs typeface="Arial"/>
              </a:rPr>
              <a:t> </a:t>
            </a:r>
            <a:r>
              <a:rPr b="1" spc="-195" dirty="0" smtClean="0">
                <a:solidFill>
                  <a:srgbClr val="233B77"/>
                </a:solidFill>
                <a:latin typeface="Arial"/>
                <a:cs typeface="Arial"/>
              </a:rPr>
              <a:t>«Челны»</a:t>
            </a:r>
            <a:endParaRPr dirty="0">
              <a:latin typeface="Arial"/>
              <a:cs typeface="Arial"/>
            </a:endParaRPr>
          </a:p>
        </p:txBody>
      </p:sp>
      <p:pic>
        <p:nvPicPr>
          <p:cNvPr id="1028" name="Picture 4" descr="\\1C-SERVER\Dox\КомОтдел\Наташа\инд парк челны\5 этап (1) - копия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0176" y="1295400"/>
            <a:ext cx="8479358" cy="5139575"/>
          </a:xfrm>
          <a:prstGeom prst="rect">
            <a:avLst/>
          </a:prstGeom>
          <a:solidFill>
            <a:schemeClr val="tx1"/>
          </a:solidFill>
        </p:spPr>
      </p:pic>
      <p:sp>
        <p:nvSpPr>
          <p:cNvPr id="1025" name="TextBox 1024"/>
          <p:cNvSpPr txBox="1"/>
          <p:nvPr/>
        </p:nvSpPr>
        <p:spPr>
          <a:xfrm>
            <a:off x="2438400" y="3924150"/>
            <a:ext cx="67762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latin typeface="Arial" pitchFamily="34" charset="0"/>
                <a:cs typeface="Arial" pitchFamily="34" charset="0"/>
              </a:rPr>
              <a:t>I </a:t>
            </a:r>
            <a:r>
              <a:rPr lang="ru-RU" sz="1400" b="1" dirty="0" smtClean="0">
                <a:latin typeface="Arial" pitchFamily="34" charset="0"/>
                <a:cs typeface="Arial" pitchFamily="34" charset="0"/>
              </a:rPr>
              <a:t>этап</a:t>
            </a:r>
            <a:endParaRPr lang="ru-RU" sz="1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040" name="TextBox 1039"/>
          <p:cNvSpPr txBox="1"/>
          <p:nvPr/>
        </p:nvSpPr>
        <p:spPr>
          <a:xfrm>
            <a:off x="3442777" y="3352799"/>
            <a:ext cx="72731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latin typeface="Arial" pitchFamily="34" charset="0"/>
                <a:cs typeface="Arial" pitchFamily="34" charset="0"/>
              </a:rPr>
              <a:t>II </a:t>
            </a:r>
            <a:r>
              <a:rPr lang="ru-RU" sz="1400" b="1" dirty="0" smtClean="0">
                <a:latin typeface="Arial" pitchFamily="34" charset="0"/>
                <a:cs typeface="Arial" pitchFamily="34" charset="0"/>
              </a:rPr>
              <a:t>этап</a:t>
            </a:r>
            <a:endParaRPr lang="ru-RU" sz="1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041" name="TextBox 1040"/>
          <p:cNvSpPr txBox="1"/>
          <p:nvPr/>
        </p:nvSpPr>
        <p:spPr>
          <a:xfrm>
            <a:off x="4124387" y="3045022"/>
            <a:ext cx="77700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latin typeface="Arial" pitchFamily="34" charset="0"/>
                <a:cs typeface="Arial" pitchFamily="34" charset="0"/>
              </a:rPr>
              <a:t>III </a:t>
            </a:r>
            <a:r>
              <a:rPr lang="ru-RU" sz="1400" b="1" dirty="0" smtClean="0">
                <a:latin typeface="Arial" pitchFamily="34" charset="0"/>
                <a:cs typeface="Arial" pitchFamily="34" charset="0"/>
              </a:rPr>
              <a:t>этап</a:t>
            </a:r>
            <a:endParaRPr lang="ru-RU" sz="1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042" name="TextBox 1041"/>
          <p:cNvSpPr txBox="1"/>
          <p:nvPr/>
        </p:nvSpPr>
        <p:spPr>
          <a:xfrm>
            <a:off x="4955475" y="2656478"/>
            <a:ext cx="79784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latin typeface="Arial" pitchFamily="34" charset="0"/>
                <a:cs typeface="Arial" pitchFamily="34" charset="0"/>
              </a:rPr>
              <a:t>IV </a:t>
            </a:r>
            <a:r>
              <a:rPr lang="ru-RU" sz="1400" b="1" dirty="0" smtClean="0">
                <a:latin typeface="Arial" pitchFamily="34" charset="0"/>
                <a:cs typeface="Arial" pitchFamily="34" charset="0"/>
              </a:rPr>
              <a:t>этап</a:t>
            </a:r>
            <a:endParaRPr lang="ru-RU" sz="1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043" name="TextBox 1042"/>
          <p:cNvSpPr txBox="1"/>
          <p:nvPr/>
        </p:nvSpPr>
        <p:spPr>
          <a:xfrm>
            <a:off x="6252661" y="1974525"/>
            <a:ext cx="74815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latin typeface="Arial" pitchFamily="34" charset="0"/>
                <a:cs typeface="Arial" pitchFamily="34" charset="0"/>
              </a:rPr>
              <a:t>V </a:t>
            </a:r>
            <a:r>
              <a:rPr lang="ru-RU" sz="1400" b="1" dirty="0" smtClean="0">
                <a:latin typeface="Arial" pitchFamily="34" charset="0"/>
                <a:cs typeface="Arial" pitchFamily="34" charset="0"/>
              </a:rPr>
              <a:t>этап</a:t>
            </a:r>
            <a:endParaRPr lang="ru-RU" sz="1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047" name="TextBox 1046"/>
          <p:cNvSpPr txBox="1"/>
          <p:nvPr/>
        </p:nvSpPr>
        <p:spPr>
          <a:xfrm>
            <a:off x="2283251" y="1306680"/>
            <a:ext cx="2093229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100" b="1" dirty="0" smtClean="0">
                <a:latin typeface="Arial" pitchFamily="34" charset="0"/>
                <a:cs typeface="Arial" pitchFamily="34" charset="0"/>
              </a:rPr>
              <a:t>Логистический центр</a:t>
            </a:r>
          </a:p>
          <a:p>
            <a:pPr algn="ctr"/>
            <a:r>
              <a:rPr lang="ru-RU" sz="1100" b="1" dirty="0" smtClean="0">
                <a:latin typeface="Arial" pitchFamily="34" charset="0"/>
                <a:cs typeface="Arial" pitchFamily="34" charset="0"/>
              </a:rPr>
              <a:t>склады</a:t>
            </a:r>
            <a:endParaRPr lang="ru-RU" sz="11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049" name="TextBox 1048"/>
          <p:cNvSpPr txBox="1"/>
          <p:nvPr/>
        </p:nvSpPr>
        <p:spPr>
          <a:xfrm>
            <a:off x="628180" y="2459995"/>
            <a:ext cx="2441694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100" b="1" dirty="0" smtClean="0">
                <a:latin typeface="Arial" pitchFamily="34" charset="0"/>
                <a:cs typeface="Arial" pitchFamily="34" charset="0"/>
              </a:rPr>
              <a:t>Производственные помещения </a:t>
            </a:r>
            <a:endParaRPr lang="ru-RU" sz="11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051" name="TextBox 1050"/>
          <p:cNvSpPr txBox="1"/>
          <p:nvPr/>
        </p:nvSpPr>
        <p:spPr>
          <a:xfrm>
            <a:off x="1156180" y="4800600"/>
            <a:ext cx="2081019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100" b="1" dirty="0" err="1" smtClean="0">
                <a:latin typeface="Arial" pitchFamily="34" charset="0"/>
                <a:cs typeface="Arial" pitchFamily="34" charset="0"/>
              </a:rPr>
              <a:t>Офисно</a:t>
            </a:r>
            <a:endParaRPr lang="ru-RU" sz="1100" b="1" dirty="0">
              <a:latin typeface="Arial" pitchFamily="34" charset="0"/>
              <a:cs typeface="Arial" pitchFamily="34" charset="0"/>
            </a:endParaRPr>
          </a:p>
          <a:p>
            <a:pPr algn="ctr"/>
            <a:r>
              <a:rPr lang="ru-RU" sz="1100" b="1" dirty="0" smtClean="0">
                <a:latin typeface="Arial" pitchFamily="34" charset="0"/>
                <a:cs typeface="Arial" pitchFamily="34" charset="0"/>
              </a:rPr>
              <a:t>административные здания</a:t>
            </a:r>
            <a:endParaRPr lang="ru-RU" sz="11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053" name="TextBox 1052"/>
          <p:cNvSpPr txBox="1"/>
          <p:nvPr/>
        </p:nvSpPr>
        <p:spPr>
          <a:xfrm>
            <a:off x="1329304" y="1862062"/>
            <a:ext cx="1907895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100" b="1" dirty="0" smtClean="0">
                <a:latin typeface="Arial" pitchFamily="34" charset="0"/>
                <a:cs typeface="Arial" pitchFamily="34" charset="0"/>
              </a:rPr>
              <a:t>Контейнерная площадка</a:t>
            </a:r>
            <a:endParaRPr lang="ru-RU" sz="1100" b="1" dirty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8" name="Прямая со стрелкой 7"/>
          <p:cNvCxnSpPr>
            <a:stCxn id="1049" idx="3"/>
          </p:cNvCxnSpPr>
          <p:nvPr/>
        </p:nvCxnSpPr>
        <p:spPr>
          <a:xfrm>
            <a:off x="3069874" y="2590800"/>
            <a:ext cx="372903" cy="60811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32" name="Прямая со стрелкой 31"/>
          <p:cNvCxnSpPr>
            <a:stCxn id="1049" idx="3"/>
          </p:cNvCxnSpPr>
          <p:nvPr/>
        </p:nvCxnSpPr>
        <p:spPr>
          <a:xfrm>
            <a:off x="3069874" y="2590800"/>
            <a:ext cx="752904" cy="355772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34" name="Прямая со стрелкой 33"/>
          <p:cNvCxnSpPr>
            <a:stCxn id="1049" idx="3"/>
          </p:cNvCxnSpPr>
          <p:nvPr/>
        </p:nvCxnSpPr>
        <p:spPr>
          <a:xfrm>
            <a:off x="3069874" y="2590800"/>
            <a:ext cx="1427416" cy="130805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38" name="Прямая со стрелкой 37"/>
          <p:cNvCxnSpPr>
            <a:stCxn id="1053" idx="3"/>
          </p:cNvCxnSpPr>
          <p:nvPr/>
        </p:nvCxnSpPr>
        <p:spPr>
          <a:xfrm>
            <a:off x="3237199" y="1992867"/>
            <a:ext cx="2702574" cy="281681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45" name="Прямая со стрелкой 44"/>
          <p:cNvCxnSpPr>
            <a:stCxn id="1047" idx="3"/>
          </p:cNvCxnSpPr>
          <p:nvPr/>
        </p:nvCxnSpPr>
        <p:spPr>
          <a:xfrm>
            <a:off x="4376480" y="1522124"/>
            <a:ext cx="2250258" cy="492794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46" name="Прямая со стрелкой 45"/>
          <p:cNvCxnSpPr>
            <a:stCxn id="1051" idx="0"/>
          </p:cNvCxnSpPr>
          <p:nvPr/>
        </p:nvCxnSpPr>
        <p:spPr>
          <a:xfrm flipV="1">
            <a:off x="2196690" y="4163387"/>
            <a:ext cx="0" cy="637213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48" name="Прямая со стрелкой 47"/>
          <p:cNvCxnSpPr>
            <a:stCxn id="1049" idx="3"/>
          </p:cNvCxnSpPr>
          <p:nvPr/>
        </p:nvCxnSpPr>
        <p:spPr>
          <a:xfrm flipH="1">
            <a:off x="2656154" y="2590800"/>
            <a:ext cx="413720" cy="114151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012855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/>
          <p:nvPr/>
        </p:nvSpPr>
        <p:spPr>
          <a:xfrm>
            <a:off x="1699853" y="378853"/>
            <a:ext cx="1901454" cy="45934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4" name="object 4"/>
          <p:cNvSpPr/>
          <p:nvPr/>
        </p:nvSpPr>
        <p:spPr>
          <a:xfrm>
            <a:off x="1032061" y="395053"/>
            <a:ext cx="318061" cy="302412"/>
          </a:xfrm>
          <a:custGeom>
            <a:avLst/>
            <a:gdLst/>
            <a:ahLst/>
            <a:cxnLst/>
            <a:rect l="l" t="t" r="r" b="b"/>
            <a:pathLst>
              <a:path w="242623" h="333773">
                <a:moveTo>
                  <a:pt x="17114" y="0"/>
                </a:moveTo>
                <a:lnTo>
                  <a:pt x="0" y="14514"/>
                </a:lnTo>
                <a:lnTo>
                  <a:pt x="52696" y="62476"/>
                </a:lnTo>
                <a:lnTo>
                  <a:pt x="59497" y="68807"/>
                </a:lnTo>
                <a:lnTo>
                  <a:pt x="66189" y="75304"/>
                </a:lnTo>
                <a:lnTo>
                  <a:pt x="66433" y="80889"/>
                </a:lnTo>
                <a:lnTo>
                  <a:pt x="66526" y="331367"/>
                </a:lnTo>
                <a:lnTo>
                  <a:pt x="90133" y="333773"/>
                </a:lnTo>
                <a:lnTo>
                  <a:pt x="90512" y="287660"/>
                </a:lnTo>
                <a:lnTo>
                  <a:pt x="126861" y="264411"/>
                </a:lnTo>
                <a:lnTo>
                  <a:pt x="150823" y="264205"/>
                </a:lnTo>
                <a:lnTo>
                  <a:pt x="162710" y="263200"/>
                </a:lnTo>
                <a:lnTo>
                  <a:pt x="198957" y="249129"/>
                </a:lnTo>
                <a:lnTo>
                  <a:pt x="228741" y="219638"/>
                </a:lnTo>
                <a:lnTo>
                  <a:pt x="242623" y="176225"/>
                </a:lnTo>
                <a:lnTo>
                  <a:pt x="241126" y="158008"/>
                </a:lnTo>
                <a:lnTo>
                  <a:pt x="221039" y="115081"/>
                </a:lnTo>
                <a:lnTo>
                  <a:pt x="188517" y="89135"/>
                </a:lnTo>
                <a:lnTo>
                  <a:pt x="157715" y="79405"/>
                </a:lnTo>
                <a:lnTo>
                  <a:pt x="145829" y="79405"/>
                </a:lnTo>
                <a:lnTo>
                  <a:pt x="138737" y="79142"/>
                </a:lnTo>
                <a:lnTo>
                  <a:pt x="28479" y="10289"/>
                </a:lnTo>
                <a:lnTo>
                  <a:pt x="22386" y="4848"/>
                </a:lnTo>
                <a:lnTo>
                  <a:pt x="17114" y="0"/>
                </a:lnTo>
                <a:close/>
              </a:path>
              <a:path w="242623" h="333773">
                <a:moveTo>
                  <a:pt x="157652" y="79394"/>
                </a:moveTo>
                <a:lnTo>
                  <a:pt x="145829" y="79405"/>
                </a:lnTo>
                <a:lnTo>
                  <a:pt x="157715" y="79405"/>
                </a:lnTo>
                <a:close/>
              </a:path>
            </a:pathLst>
          </a:custGeom>
          <a:solidFill>
            <a:srgbClr val="233B77"/>
          </a:solidFill>
        </p:spPr>
        <p:txBody>
          <a:bodyPr wrap="square" lIns="0" tIns="0" rIns="0" bIns="0" rtlCol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" name="object 5"/>
          <p:cNvSpPr/>
          <p:nvPr/>
        </p:nvSpPr>
        <p:spPr>
          <a:xfrm>
            <a:off x="736748" y="335042"/>
            <a:ext cx="251898" cy="503157"/>
          </a:xfrm>
          <a:custGeom>
            <a:avLst/>
            <a:gdLst/>
            <a:ahLst/>
            <a:cxnLst/>
            <a:rect l="l" t="t" r="r" b="b"/>
            <a:pathLst>
              <a:path w="192153" h="498927">
                <a:moveTo>
                  <a:pt x="192153" y="0"/>
                </a:moveTo>
                <a:lnTo>
                  <a:pt x="4999" y="7"/>
                </a:lnTo>
                <a:lnTo>
                  <a:pt x="0" y="4255"/>
                </a:lnTo>
                <a:lnTo>
                  <a:pt x="53" y="414599"/>
                </a:lnTo>
                <a:lnTo>
                  <a:pt x="0" y="494682"/>
                </a:lnTo>
                <a:lnTo>
                  <a:pt x="4999" y="498927"/>
                </a:lnTo>
                <a:lnTo>
                  <a:pt x="187030" y="498927"/>
                </a:lnTo>
                <a:lnTo>
                  <a:pt x="192031" y="494682"/>
                </a:lnTo>
                <a:lnTo>
                  <a:pt x="192153" y="0"/>
                </a:lnTo>
                <a:close/>
              </a:path>
              <a:path w="192153" h="498927">
                <a:moveTo>
                  <a:pt x="32" y="413753"/>
                </a:moveTo>
                <a:lnTo>
                  <a:pt x="31" y="414599"/>
                </a:lnTo>
                <a:lnTo>
                  <a:pt x="32" y="413753"/>
                </a:lnTo>
                <a:close/>
              </a:path>
            </a:pathLst>
          </a:custGeom>
          <a:solidFill>
            <a:srgbClr val="233B77"/>
          </a:solidFill>
        </p:spPr>
        <p:txBody>
          <a:bodyPr wrap="square" lIns="0" tIns="0" rIns="0" bIns="0" rtlCol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" name="object 6"/>
          <p:cNvSpPr/>
          <p:nvPr/>
        </p:nvSpPr>
        <p:spPr>
          <a:xfrm>
            <a:off x="817042" y="395358"/>
            <a:ext cx="137285" cy="330843"/>
          </a:xfrm>
          <a:custGeom>
            <a:avLst/>
            <a:gdLst/>
            <a:ahLst/>
            <a:cxnLst/>
            <a:rect l="l" t="t" r="r" b="b"/>
            <a:pathLst>
              <a:path w="104724" h="365153">
                <a:moveTo>
                  <a:pt x="1621" y="0"/>
                </a:moveTo>
                <a:lnTo>
                  <a:pt x="137" y="2990"/>
                </a:lnTo>
                <a:lnTo>
                  <a:pt x="61" y="286526"/>
                </a:lnTo>
                <a:lnTo>
                  <a:pt x="0" y="360908"/>
                </a:lnTo>
                <a:lnTo>
                  <a:pt x="4999" y="365153"/>
                </a:lnTo>
                <a:lnTo>
                  <a:pt x="99532" y="365153"/>
                </a:lnTo>
                <a:lnTo>
                  <a:pt x="104528" y="360908"/>
                </a:lnTo>
                <a:lnTo>
                  <a:pt x="104724" y="90026"/>
                </a:lnTo>
                <a:lnTo>
                  <a:pt x="104423" y="87014"/>
                </a:lnTo>
                <a:lnTo>
                  <a:pt x="36774" y="21335"/>
                </a:lnTo>
                <a:lnTo>
                  <a:pt x="6889" y="251"/>
                </a:lnTo>
                <a:lnTo>
                  <a:pt x="1621" y="0"/>
                </a:lnTo>
                <a:close/>
              </a:path>
              <a:path w="104724" h="365153">
                <a:moveTo>
                  <a:pt x="26" y="283049"/>
                </a:moveTo>
                <a:lnTo>
                  <a:pt x="24" y="286526"/>
                </a:lnTo>
                <a:lnTo>
                  <a:pt x="26" y="283049"/>
                </a:lnTo>
                <a:close/>
              </a:path>
            </a:pathLst>
          </a:custGeom>
          <a:solidFill>
            <a:srgbClr val="EF7F1A"/>
          </a:solidFill>
        </p:spPr>
        <p:txBody>
          <a:bodyPr wrap="square" lIns="0" tIns="0" rIns="0" bIns="0" rtlCol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" name="object 7"/>
          <p:cNvSpPr/>
          <p:nvPr/>
        </p:nvSpPr>
        <p:spPr>
          <a:xfrm>
            <a:off x="988648" y="335049"/>
            <a:ext cx="547883" cy="503151"/>
          </a:xfrm>
          <a:custGeom>
            <a:avLst/>
            <a:gdLst/>
            <a:ahLst/>
            <a:cxnLst/>
            <a:rect l="l" t="t" r="r" b="b"/>
            <a:pathLst>
              <a:path w="417937" h="498919">
                <a:moveTo>
                  <a:pt x="123184" y="400276"/>
                </a:moveTo>
                <a:lnTo>
                  <a:pt x="99591" y="403256"/>
                </a:lnTo>
                <a:lnTo>
                  <a:pt x="99563" y="414726"/>
                </a:lnTo>
                <a:lnTo>
                  <a:pt x="99514" y="494675"/>
                </a:lnTo>
                <a:lnTo>
                  <a:pt x="104515" y="498919"/>
                </a:lnTo>
                <a:lnTo>
                  <a:pt x="412937" y="498919"/>
                </a:lnTo>
                <a:lnTo>
                  <a:pt x="417937" y="494675"/>
                </a:lnTo>
                <a:lnTo>
                  <a:pt x="417937" y="430457"/>
                </a:lnTo>
                <a:lnTo>
                  <a:pt x="160693" y="430457"/>
                </a:lnTo>
                <a:lnTo>
                  <a:pt x="136674" y="429147"/>
                </a:lnTo>
                <a:lnTo>
                  <a:pt x="125879" y="422352"/>
                </a:lnTo>
                <a:lnTo>
                  <a:pt x="123173" y="408301"/>
                </a:lnTo>
                <a:lnTo>
                  <a:pt x="123184" y="400276"/>
                </a:lnTo>
                <a:close/>
              </a:path>
              <a:path w="417937" h="498919">
                <a:moveTo>
                  <a:pt x="417937" y="48298"/>
                </a:moveTo>
                <a:lnTo>
                  <a:pt x="55910" y="48298"/>
                </a:lnTo>
                <a:lnTo>
                  <a:pt x="195912" y="48498"/>
                </a:lnTo>
                <a:lnTo>
                  <a:pt x="210625" y="49003"/>
                </a:lnTo>
                <a:lnTo>
                  <a:pt x="253165" y="57799"/>
                </a:lnTo>
                <a:lnTo>
                  <a:pt x="292111" y="76343"/>
                </a:lnTo>
                <a:lnTo>
                  <a:pt x="325929" y="103124"/>
                </a:lnTo>
                <a:lnTo>
                  <a:pt x="353084" y="136632"/>
                </a:lnTo>
                <a:lnTo>
                  <a:pt x="372039" y="175356"/>
                </a:lnTo>
                <a:lnTo>
                  <a:pt x="381260" y="217785"/>
                </a:lnTo>
                <a:lnTo>
                  <a:pt x="381905" y="232491"/>
                </a:lnTo>
                <a:lnTo>
                  <a:pt x="381298" y="249613"/>
                </a:lnTo>
                <a:lnTo>
                  <a:pt x="372173" y="298540"/>
                </a:lnTo>
                <a:lnTo>
                  <a:pt x="352056" y="342386"/>
                </a:lnTo>
                <a:lnTo>
                  <a:pt x="320898" y="379326"/>
                </a:lnTo>
                <a:lnTo>
                  <a:pt x="278651" y="407534"/>
                </a:lnTo>
                <a:lnTo>
                  <a:pt x="225265" y="425186"/>
                </a:lnTo>
                <a:lnTo>
                  <a:pt x="183463" y="430189"/>
                </a:lnTo>
                <a:lnTo>
                  <a:pt x="160693" y="430457"/>
                </a:lnTo>
                <a:lnTo>
                  <a:pt x="417937" y="430457"/>
                </a:lnTo>
                <a:lnTo>
                  <a:pt x="417937" y="48298"/>
                </a:lnTo>
                <a:close/>
              </a:path>
              <a:path w="417937" h="498919">
                <a:moveTo>
                  <a:pt x="99542" y="413777"/>
                </a:moveTo>
                <a:lnTo>
                  <a:pt x="99541" y="414726"/>
                </a:lnTo>
                <a:lnTo>
                  <a:pt x="99542" y="413777"/>
                </a:lnTo>
                <a:close/>
              </a:path>
              <a:path w="417937" h="498919">
                <a:moveTo>
                  <a:pt x="412937" y="0"/>
                </a:moveTo>
                <a:lnTo>
                  <a:pt x="65447" y="2153"/>
                </a:lnTo>
                <a:lnTo>
                  <a:pt x="19000" y="3858"/>
                </a:lnTo>
                <a:lnTo>
                  <a:pt x="0" y="61394"/>
                </a:lnTo>
                <a:lnTo>
                  <a:pt x="11682" y="61922"/>
                </a:lnTo>
                <a:lnTo>
                  <a:pt x="12966" y="62815"/>
                </a:lnTo>
                <a:lnTo>
                  <a:pt x="20444" y="69457"/>
                </a:lnTo>
                <a:lnTo>
                  <a:pt x="32849" y="80614"/>
                </a:lnTo>
                <a:lnTo>
                  <a:pt x="48649" y="64828"/>
                </a:lnTo>
                <a:lnTo>
                  <a:pt x="45863" y="62149"/>
                </a:lnTo>
                <a:lnTo>
                  <a:pt x="44160" y="60421"/>
                </a:lnTo>
                <a:lnTo>
                  <a:pt x="42219" y="52151"/>
                </a:lnTo>
                <a:lnTo>
                  <a:pt x="55910" y="48298"/>
                </a:lnTo>
                <a:lnTo>
                  <a:pt x="417937" y="48298"/>
                </a:lnTo>
                <a:lnTo>
                  <a:pt x="417937" y="4248"/>
                </a:lnTo>
                <a:lnTo>
                  <a:pt x="412937" y="0"/>
                </a:lnTo>
                <a:close/>
              </a:path>
            </a:pathLst>
          </a:custGeom>
          <a:solidFill>
            <a:srgbClr val="233B77"/>
          </a:solidFill>
        </p:spPr>
        <p:txBody>
          <a:bodyPr wrap="square" lIns="0" tIns="0" rIns="0" bIns="0" rtlCol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36" name="object 36"/>
          <p:cNvSpPr txBox="1"/>
          <p:nvPr/>
        </p:nvSpPr>
        <p:spPr>
          <a:xfrm>
            <a:off x="3846386" y="1863156"/>
            <a:ext cx="2275882" cy="401584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86690" marR="12700" indent="-174625">
              <a:lnSpc>
                <a:spcPts val="1730"/>
              </a:lnSpc>
            </a:pPr>
            <a:r>
              <a:rPr sz="1500" b="1" spc="-65" dirty="0" smtClean="0">
                <a:solidFill>
                  <a:srgbClr val="FEFEFE"/>
                </a:solidFill>
                <a:latin typeface="Arial"/>
                <a:cs typeface="Arial"/>
              </a:rPr>
              <a:t>ИНД</a:t>
            </a:r>
            <a:r>
              <a:rPr sz="1500" b="1" spc="-90" dirty="0" smtClean="0">
                <a:solidFill>
                  <a:srgbClr val="FEFEFE"/>
                </a:solidFill>
                <a:latin typeface="Arial"/>
                <a:cs typeface="Arial"/>
              </a:rPr>
              <a:t>У</a:t>
            </a:r>
            <a:r>
              <a:rPr sz="1500" b="1" spc="-145" dirty="0" smtClean="0">
                <a:solidFill>
                  <a:srgbClr val="FEFEFE"/>
                </a:solidFill>
                <a:latin typeface="Arial"/>
                <a:cs typeface="Arial"/>
              </a:rPr>
              <a:t>СТРИАЛЬНЫЙ</a:t>
            </a:r>
            <a:r>
              <a:rPr sz="1500" b="1" spc="-55" dirty="0" smtClean="0">
                <a:solidFill>
                  <a:srgbClr val="FEFEFE"/>
                </a:solidFill>
                <a:latin typeface="Arial"/>
                <a:cs typeface="Arial"/>
              </a:rPr>
              <a:t> </a:t>
            </a:r>
            <a:r>
              <a:rPr sz="1500" b="1" spc="-95" dirty="0" smtClean="0">
                <a:solidFill>
                  <a:srgbClr val="FEFEFE"/>
                </a:solidFill>
                <a:latin typeface="Arial"/>
                <a:cs typeface="Arial"/>
              </a:rPr>
              <a:t>ПАРК</a:t>
            </a:r>
            <a:r>
              <a:rPr sz="1500" b="1" spc="-40" dirty="0" smtClean="0">
                <a:solidFill>
                  <a:srgbClr val="FEFEFE"/>
                </a:solidFill>
                <a:latin typeface="Arial"/>
                <a:cs typeface="Arial"/>
              </a:rPr>
              <a:t> </a:t>
            </a:r>
            <a:r>
              <a:rPr sz="1500" b="1" spc="-105" dirty="0" smtClean="0">
                <a:solidFill>
                  <a:srgbClr val="FEFEFE"/>
                </a:solidFill>
                <a:latin typeface="Arial"/>
                <a:cs typeface="Arial"/>
              </a:rPr>
              <a:t>«ЧЕЛЫ»</a:t>
            </a:r>
            <a:endParaRPr sz="1500" dirty="0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37" name="object 37"/>
          <p:cNvSpPr txBox="1"/>
          <p:nvPr/>
        </p:nvSpPr>
        <p:spPr>
          <a:xfrm>
            <a:off x="1662761" y="2810367"/>
            <a:ext cx="2025320" cy="413091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535940" marR="12700" indent="-523875">
              <a:lnSpc>
                <a:spcPts val="1730"/>
              </a:lnSpc>
            </a:pPr>
            <a:r>
              <a:rPr sz="1500" b="1" spc="-114" dirty="0" smtClean="0">
                <a:solidFill>
                  <a:srgbClr val="FEFEFE"/>
                </a:solidFill>
                <a:latin typeface="Arial"/>
                <a:cs typeface="Arial"/>
              </a:rPr>
              <a:t>ЛОГИСТИЧЕСКИЙ</a:t>
            </a:r>
            <a:r>
              <a:rPr sz="1500" b="1" spc="-50" dirty="0" smtClean="0">
                <a:solidFill>
                  <a:srgbClr val="FEFEFE"/>
                </a:solidFill>
                <a:latin typeface="Arial"/>
                <a:cs typeface="Arial"/>
              </a:rPr>
              <a:t> </a:t>
            </a:r>
            <a:r>
              <a:rPr sz="1500" b="1" spc="-95" dirty="0" smtClean="0">
                <a:solidFill>
                  <a:srgbClr val="FEFEFE"/>
                </a:solidFill>
                <a:latin typeface="Arial"/>
                <a:cs typeface="Arial"/>
              </a:rPr>
              <a:t>ПАРК</a:t>
            </a:r>
            <a:endParaRPr sz="1500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39" name="object 39"/>
          <p:cNvSpPr txBox="1"/>
          <p:nvPr/>
        </p:nvSpPr>
        <p:spPr>
          <a:xfrm>
            <a:off x="686869" y="3957437"/>
            <a:ext cx="972287" cy="279038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213360" marR="12700" indent="-201295">
              <a:lnSpc>
                <a:spcPts val="1150"/>
              </a:lnSpc>
            </a:pPr>
            <a:r>
              <a:rPr sz="1000" b="1" spc="-70" dirty="0" smtClean="0">
                <a:solidFill>
                  <a:srgbClr val="FEFEFE"/>
                </a:solidFill>
                <a:latin typeface="Arial"/>
                <a:cs typeface="Arial"/>
              </a:rPr>
              <a:t>СКЛАДСКАЯ</a:t>
            </a:r>
            <a:r>
              <a:rPr sz="1000" b="1" spc="-30" dirty="0" smtClean="0">
                <a:solidFill>
                  <a:srgbClr val="FEFEFE"/>
                </a:solidFill>
                <a:latin typeface="Arial"/>
                <a:cs typeface="Arial"/>
              </a:rPr>
              <a:t> </a:t>
            </a:r>
            <a:r>
              <a:rPr sz="1000" b="1" spc="-100" dirty="0" smtClean="0">
                <a:solidFill>
                  <a:srgbClr val="FEFEFE"/>
                </a:solidFill>
                <a:latin typeface="Arial"/>
                <a:cs typeface="Arial"/>
              </a:rPr>
              <a:t>ЗОНА</a:t>
            </a:r>
            <a:endParaRPr sz="1000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40" name="object 40"/>
          <p:cNvSpPr txBox="1"/>
          <p:nvPr/>
        </p:nvSpPr>
        <p:spPr>
          <a:xfrm>
            <a:off x="2016673" y="3890699"/>
            <a:ext cx="1259478" cy="41136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 marR="12700" algn="ctr">
              <a:lnSpc>
                <a:spcPts val="1150"/>
              </a:lnSpc>
            </a:pPr>
            <a:r>
              <a:rPr sz="1000" b="1" spc="-75" dirty="0" smtClean="0">
                <a:solidFill>
                  <a:srgbClr val="FEFEFE"/>
                </a:solidFill>
                <a:latin typeface="Arial"/>
                <a:cs typeface="Arial"/>
              </a:rPr>
              <a:t>КОМПЛЕКС</a:t>
            </a:r>
            <a:r>
              <a:rPr sz="1000" b="1" spc="-30" dirty="0" smtClean="0">
                <a:solidFill>
                  <a:srgbClr val="FEFEFE"/>
                </a:solidFill>
                <a:latin typeface="Arial"/>
                <a:cs typeface="Arial"/>
              </a:rPr>
              <a:t> </a:t>
            </a:r>
            <a:r>
              <a:rPr sz="1000" b="1" spc="-90" dirty="0" smtClean="0">
                <a:solidFill>
                  <a:srgbClr val="FEFEFE"/>
                </a:solidFill>
                <a:latin typeface="Arial"/>
                <a:cs typeface="Arial"/>
              </a:rPr>
              <a:t>Т</a:t>
            </a:r>
            <a:r>
              <a:rPr sz="1000" b="1" spc="-145" dirty="0" smtClean="0">
                <a:solidFill>
                  <a:srgbClr val="FEFEFE"/>
                </a:solidFill>
                <a:latin typeface="Arial"/>
                <a:cs typeface="Arial"/>
              </a:rPr>
              <a:t>Р</a:t>
            </a:r>
            <a:r>
              <a:rPr sz="1000" b="1" spc="-105" dirty="0" smtClean="0">
                <a:solidFill>
                  <a:srgbClr val="FEFEFE"/>
                </a:solidFill>
                <a:latin typeface="Arial"/>
                <a:cs typeface="Arial"/>
              </a:rPr>
              <a:t>АНСПОРТНЫХ</a:t>
            </a:r>
            <a:r>
              <a:rPr sz="1000" b="1" spc="-40" dirty="0" smtClean="0">
                <a:solidFill>
                  <a:srgbClr val="FEFEFE"/>
                </a:solidFill>
                <a:latin typeface="Arial"/>
                <a:cs typeface="Arial"/>
              </a:rPr>
              <a:t> </a:t>
            </a:r>
            <a:r>
              <a:rPr sz="1000" b="1" spc="-80" dirty="0" smtClean="0">
                <a:solidFill>
                  <a:srgbClr val="FEFEFE"/>
                </a:solidFill>
                <a:latin typeface="Arial"/>
                <a:cs typeface="Arial"/>
              </a:rPr>
              <a:t>УСЛУГ</a:t>
            </a:r>
            <a:endParaRPr sz="1000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41" name="object 41"/>
          <p:cNvSpPr txBox="1"/>
          <p:nvPr/>
        </p:nvSpPr>
        <p:spPr>
          <a:xfrm>
            <a:off x="3595287" y="3880284"/>
            <a:ext cx="1050536" cy="41136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13030" marR="12700" indent="-100965">
              <a:lnSpc>
                <a:spcPts val="1150"/>
              </a:lnSpc>
            </a:pPr>
            <a:r>
              <a:rPr sz="1000" b="1" spc="-85" dirty="0" smtClean="0">
                <a:solidFill>
                  <a:srgbClr val="FEFEFE"/>
                </a:solidFill>
                <a:latin typeface="Arial"/>
                <a:cs typeface="Arial"/>
              </a:rPr>
              <a:t>ПОМЕЩЕНИЯ</a:t>
            </a:r>
            <a:r>
              <a:rPr sz="1000" b="1" spc="-35" dirty="0" smtClean="0">
                <a:solidFill>
                  <a:srgbClr val="FEFEFE"/>
                </a:solidFill>
                <a:latin typeface="Arial"/>
                <a:cs typeface="Arial"/>
              </a:rPr>
              <a:t> </a:t>
            </a:r>
            <a:r>
              <a:rPr sz="1000" b="1" spc="-95" dirty="0" smtClean="0">
                <a:solidFill>
                  <a:srgbClr val="FEFEFE"/>
                </a:solidFill>
                <a:latin typeface="Arial"/>
                <a:cs typeface="Arial"/>
              </a:rPr>
              <a:t>ФОРМ</a:t>
            </a:r>
            <a:r>
              <a:rPr sz="1000" b="1" spc="-120" dirty="0" smtClean="0">
                <a:solidFill>
                  <a:srgbClr val="FEFEFE"/>
                </a:solidFill>
                <a:latin typeface="Arial"/>
                <a:cs typeface="Arial"/>
              </a:rPr>
              <a:t>А</a:t>
            </a:r>
            <a:r>
              <a:rPr sz="1000" b="1" spc="-130" dirty="0" smtClean="0">
                <a:solidFill>
                  <a:srgbClr val="FEFEFE"/>
                </a:solidFill>
                <a:latin typeface="Arial"/>
                <a:cs typeface="Arial"/>
              </a:rPr>
              <a:t>Т</a:t>
            </a:r>
            <a:r>
              <a:rPr sz="1000" b="1" spc="-90" dirty="0" smtClean="0">
                <a:solidFill>
                  <a:srgbClr val="FEFEFE"/>
                </a:solidFill>
                <a:latin typeface="Arial"/>
                <a:cs typeface="Arial"/>
              </a:rPr>
              <a:t>А</a:t>
            </a:r>
            <a:endParaRPr sz="1000">
              <a:solidFill>
                <a:prstClr val="black"/>
              </a:solidFill>
              <a:latin typeface="Arial"/>
              <a:cs typeface="Arial"/>
            </a:endParaRPr>
          </a:p>
          <a:p>
            <a:pPr marL="55880">
              <a:lnSpc>
                <a:spcPts val="1120"/>
              </a:lnSpc>
            </a:pPr>
            <a:r>
              <a:rPr sz="1000" b="1" spc="-50" dirty="0" smtClean="0">
                <a:solidFill>
                  <a:srgbClr val="FEFEFE"/>
                </a:solidFill>
                <a:latin typeface="Arial"/>
                <a:cs typeface="Arial"/>
              </a:rPr>
              <a:t>«Flexspace»</a:t>
            </a:r>
            <a:endParaRPr sz="1000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42" name="object 42"/>
          <p:cNvSpPr txBox="1"/>
          <p:nvPr/>
        </p:nvSpPr>
        <p:spPr>
          <a:xfrm>
            <a:off x="5116341" y="3962095"/>
            <a:ext cx="1348548" cy="269832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361950" marR="12700" indent="-349885">
              <a:lnSpc>
                <a:spcPts val="1110"/>
              </a:lnSpc>
            </a:pPr>
            <a:r>
              <a:rPr sz="950" b="1" spc="-75" dirty="0" smtClean="0">
                <a:solidFill>
                  <a:srgbClr val="FEFEFE"/>
                </a:solidFill>
                <a:latin typeface="Arial"/>
                <a:cs typeface="Arial"/>
              </a:rPr>
              <a:t>ПРОМЫШЛЕННАЯ</a:t>
            </a:r>
            <a:r>
              <a:rPr sz="950" b="1" spc="-30" dirty="0" smtClean="0">
                <a:solidFill>
                  <a:srgbClr val="FEFEFE"/>
                </a:solidFill>
                <a:latin typeface="Arial"/>
                <a:cs typeface="Arial"/>
              </a:rPr>
              <a:t> </a:t>
            </a:r>
            <a:r>
              <a:rPr sz="950" b="1" spc="-85" dirty="0" smtClean="0">
                <a:solidFill>
                  <a:srgbClr val="FEFEFE"/>
                </a:solidFill>
                <a:latin typeface="Arial"/>
                <a:cs typeface="Arial"/>
              </a:rPr>
              <a:t>ЗОНА</a:t>
            </a:r>
            <a:endParaRPr sz="950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43" name="object 43"/>
          <p:cNvSpPr txBox="1"/>
          <p:nvPr/>
        </p:nvSpPr>
        <p:spPr>
          <a:xfrm>
            <a:off x="6764606" y="3891219"/>
            <a:ext cx="1002254" cy="41136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 marR="12700" algn="ctr">
              <a:lnSpc>
                <a:spcPts val="1150"/>
              </a:lnSpc>
            </a:pPr>
            <a:r>
              <a:rPr sz="1000" b="1" spc="-135" dirty="0" smtClean="0">
                <a:solidFill>
                  <a:srgbClr val="FEFEFE"/>
                </a:solidFill>
                <a:latin typeface="Arial"/>
                <a:cs typeface="Arial"/>
              </a:rPr>
              <a:t>СВОБ</a:t>
            </a:r>
            <a:r>
              <a:rPr sz="1000" b="1" spc="-165" dirty="0" smtClean="0">
                <a:solidFill>
                  <a:srgbClr val="FEFEFE"/>
                </a:solidFill>
                <a:latin typeface="Arial"/>
                <a:cs typeface="Arial"/>
              </a:rPr>
              <a:t>О</a:t>
            </a:r>
            <a:r>
              <a:rPr sz="1000" b="1" spc="-80" dirty="0" smtClean="0">
                <a:solidFill>
                  <a:srgbClr val="FEFEFE"/>
                </a:solidFill>
                <a:latin typeface="Arial"/>
                <a:cs typeface="Arial"/>
              </a:rPr>
              <a:t>ДНЫЕ</a:t>
            </a:r>
            <a:r>
              <a:rPr sz="1000" b="1" spc="-30" dirty="0" smtClean="0">
                <a:solidFill>
                  <a:srgbClr val="FEFEFE"/>
                </a:solidFill>
                <a:latin typeface="Arial"/>
                <a:cs typeface="Arial"/>
              </a:rPr>
              <a:t> </a:t>
            </a:r>
            <a:r>
              <a:rPr sz="1000" b="1" spc="-95" dirty="0" smtClean="0">
                <a:solidFill>
                  <a:srgbClr val="FEFEFE"/>
                </a:solidFill>
                <a:latin typeface="Arial"/>
                <a:cs typeface="Arial"/>
              </a:rPr>
              <a:t>ЗЕМЕЛЬНЫЕ</a:t>
            </a:r>
            <a:r>
              <a:rPr sz="1000" b="1" spc="-40" dirty="0" smtClean="0">
                <a:solidFill>
                  <a:srgbClr val="FEFEFE"/>
                </a:solidFill>
                <a:latin typeface="Arial"/>
                <a:cs typeface="Arial"/>
              </a:rPr>
              <a:t> </a:t>
            </a:r>
            <a:r>
              <a:rPr sz="1000" b="1" spc="-75" dirty="0" smtClean="0">
                <a:solidFill>
                  <a:srgbClr val="FEFEFE"/>
                </a:solidFill>
                <a:latin typeface="Arial"/>
                <a:cs typeface="Arial"/>
              </a:rPr>
              <a:t>УЧАСТКИ</a:t>
            </a:r>
            <a:endParaRPr sz="1000" dirty="0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44" name="object 44"/>
          <p:cNvSpPr txBox="1"/>
          <p:nvPr/>
        </p:nvSpPr>
        <p:spPr>
          <a:xfrm>
            <a:off x="8089401" y="3990796"/>
            <a:ext cx="1295272" cy="211723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375920" marR="12700" indent="-363855">
              <a:lnSpc>
                <a:spcPts val="860"/>
              </a:lnSpc>
            </a:pPr>
            <a:r>
              <a:rPr sz="750" b="1" spc="-55" dirty="0" smtClean="0">
                <a:solidFill>
                  <a:srgbClr val="FEFEFE"/>
                </a:solidFill>
                <a:latin typeface="Arial"/>
                <a:cs typeface="Arial"/>
              </a:rPr>
              <a:t>АДМИНИСТ</a:t>
            </a:r>
            <a:r>
              <a:rPr sz="750" b="1" spc="-90" dirty="0" smtClean="0">
                <a:solidFill>
                  <a:srgbClr val="FEFEFE"/>
                </a:solidFill>
                <a:latin typeface="Arial"/>
                <a:cs typeface="Arial"/>
              </a:rPr>
              <a:t>РА</a:t>
            </a:r>
            <a:r>
              <a:rPr sz="750" b="1" spc="-65" dirty="0" smtClean="0">
                <a:solidFill>
                  <a:srgbClr val="FEFEFE"/>
                </a:solidFill>
                <a:latin typeface="Arial"/>
                <a:cs typeface="Arial"/>
              </a:rPr>
              <a:t>ТИВНАЯ</a:t>
            </a:r>
            <a:r>
              <a:rPr sz="750" b="1" spc="-25" dirty="0" smtClean="0">
                <a:solidFill>
                  <a:srgbClr val="FEFEFE"/>
                </a:solidFill>
                <a:latin typeface="Arial"/>
                <a:cs typeface="Arial"/>
              </a:rPr>
              <a:t> </a:t>
            </a:r>
            <a:r>
              <a:rPr sz="750" b="1" spc="-75" dirty="0" smtClean="0">
                <a:solidFill>
                  <a:srgbClr val="FEFEFE"/>
                </a:solidFill>
                <a:latin typeface="Arial"/>
                <a:cs typeface="Arial"/>
              </a:rPr>
              <a:t>ЗОНА</a:t>
            </a:r>
            <a:endParaRPr sz="750">
              <a:solidFill>
                <a:prstClr val="black"/>
              </a:solidFill>
              <a:latin typeface="Arial"/>
              <a:cs typeface="Arial"/>
            </a:endParaRP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08359379"/>
              </p:ext>
            </p:extLst>
          </p:nvPr>
        </p:nvGraphicFramePr>
        <p:xfrm>
          <a:off x="1678224" y="975360"/>
          <a:ext cx="6551376" cy="580745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03444"/>
                <a:gridCol w="2247932"/>
              </a:tblGrid>
              <a:tr h="268529">
                <a:tc gridSpan="2">
                  <a:txBody>
                    <a:bodyPr/>
                    <a:lstStyle/>
                    <a:p>
                      <a:pPr lvl="0" algn="ctr"/>
                      <a:r>
                        <a:rPr lang="ru-RU" sz="1200" b="1" dirty="0" smtClean="0">
                          <a:latin typeface="Arial" pitchFamily="34" charset="0"/>
                          <a:cs typeface="Arial" pitchFamily="34" charset="0"/>
                        </a:rPr>
                        <a:t>Показатели проекта Индустриального Парка «Челны»</a:t>
                      </a:r>
                      <a:endParaRPr lang="ru-RU" sz="12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sz="14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626568">
                <a:tc>
                  <a:txBody>
                    <a:bodyPr/>
                    <a:lstStyle/>
                    <a:p>
                      <a:pPr marL="228600" lvl="0" indent="-228600">
                        <a:buAutoNum type="arabicPeriod"/>
                      </a:pPr>
                      <a:r>
                        <a:rPr lang="ru-RU" sz="1200" b="0" dirty="0" smtClean="0">
                          <a:latin typeface="Arial" pitchFamily="34" charset="0"/>
                          <a:cs typeface="Arial" pitchFamily="34" charset="0"/>
                        </a:rPr>
                        <a:t>Площадь земельного участка                                       </a:t>
                      </a:r>
                    </a:p>
                    <a:p>
                      <a:pPr marL="0" lvl="0" indent="0">
                        <a:buNone/>
                      </a:pPr>
                      <a:r>
                        <a:rPr lang="ru-RU" sz="1200" b="0" dirty="0" smtClean="0">
                          <a:latin typeface="Arial" pitchFamily="34" charset="0"/>
                          <a:cs typeface="Arial" pitchFamily="34" charset="0"/>
                        </a:rPr>
                        <a:t>1.1. Освоение на начальном этапе                              </a:t>
                      </a:r>
                    </a:p>
                    <a:p>
                      <a:pPr marL="0" lvl="0" indent="0">
                        <a:buNone/>
                      </a:pPr>
                      <a:r>
                        <a:rPr lang="ru-RU" sz="1200" b="0" dirty="0" smtClean="0">
                          <a:latin typeface="Arial" pitchFamily="34" charset="0"/>
                          <a:cs typeface="Arial" pitchFamily="34" charset="0"/>
                        </a:rPr>
                        <a:t>1.2. Освоение на последующих этапах</a:t>
                      </a:r>
                      <a:endParaRPr lang="ru-RU" sz="1200" b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lvl="0" indent="0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200" b="0" dirty="0" smtClean="0"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100 га , в том числе:</a:t>
                      </a:r>
                    </a:p>
                    <a:p>
                      <a:pPr marL="0" lvl="0" indent="0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200" b="0" dirty="0" smtClean="0"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40 га;</a:t>
                      </a:r>
                    </a:p>
                    <a:p>
                      <a:pPr marL="0" lvl="0" indent="0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200" b="0" dirty="0" smtClean="0"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60 га</a:t>
                      </a:r>
                      <a:endParaRPr lang="ru-RU" sz="1200" b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1163626">
                <a:tc>
                  <a:txBody>
                    <a:bodyPr/>
                    <a:lstStyle/>
                    <a:p>
                      <a:pPr lvl="0"/>
                      <a:r>
                        <a:rPr lang="ru-RU" sz="1200" b="0" dirty="0" smtClean="0">
                          <a:latin typeface="Arial" pitchFamily="34" charset="0"/>
                          <a:cs typeface="Arial" pitchFamily="34" charset="0"/>
                        </a:rPr>
                        <a:t>2.</a:t>
                      </a:r>
                      <a:r>
                        <a:rPr lang="ru-RU" sz="1200" b="0" baseline="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ru-RU" sz="1200" b="0" dirty="0" smtClean="0">
                          <a:latin typeface="Arial" pitchFamily="34" charset="0"/>
                          <a:cs typeface="Arial" pitchFamily="34" charset="0"/>
                        </a:rPr>
                        <a:t>Планируемая площадь застройки                              </a:t>
                      </a:r>
                    </a:p>
                    <a:p>
                      <a:pPr lvl="0"/>
                      <a:r>
                        <a:rPr lang="ru-RU" sz="1200" b="0" dirty="0" smtClean="0">
                          <a:latin typeface="Arial" pitchFamily="34" charset="0"/>
                          <a:cs typeface="Arial" pitchFamily="34" charset="0"/>
                        </a:rPr>
                        <a:t>2.1.</a:t>
                      </a:r>
                      <a:r>
                        <a:rPr lang="ru-RU" sz="1200" b="0" baseline="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ru-RU" sz="1200" b="0" dirty="0" smtClean="0">
                          <a:latin typeface="Arial" pitchFamily="34" charset="0"/>
                          <a:cs typeface="Arial" pitchFamily="34" charset="0"/>
                        </a:rPr>
                        <a:t>Производственные площади                              </a:t>
                      </a:r>
                    </a:p>
                    <a:p>
                      <a:pPr lvl="0"/>
                      <a:r>
                        <a:rPr lang="ru-RU" sz="1200" b="0" dirty="0" smtClean="0">
                          <a:latin typeface="Arial" pitchFamily="34" charset="0"/>
                          <a:cs typeface="Arial" pitchFamily="34" charset="0"/>
                        </a:rPr>
                        <a:t>2.2.</a:t>
                      </a:r>
                      <a:r>
                        <a:rPr lang="ru-RU" sz="1200" b="0" baseline="0" dirty="0" smtClean="0">
                          <a:latin typeface="Arial" pitchFamily="34" charset="0"/>
                          <a:cs typeface="Arial" pitchFamily="34" charset="0"/>
                        </a:rPr>
                        <a:t> Складские площади</a:t>
                      </a:r>
                    </a:p>
                    <a:p>
                      <a:pPr lvl="0"/>
                      <a:r>
                        <a:rPr lang="ru-RU" sz="1200" b="0" dirty="0" smtClean="0">
                          <a:latin typeface="Arial" pitchFamily="34" charset="0"/>
                          <a:cs typeface="Arial" pitchFamily="34" charset="0"/>
                        </a:rPr>
                        <a:t>2.3. Офисные площади</a:t>
                      </a:r>
                    </a:p>
                    <a:p>
                      <a:pPr lvl="0"/>
                      <a:r>
                        <a:rPr lang="ru-RU" sz="1200" b="0" dirty="0" smtClean="0">
                          <a:latin typeface="Arial" pitchFamily="34" charset="0"/>
                          <a:cs typeface="Arial" pitchFamily="34" charset="0"/>
                        </a:rPr>
                        <a:t>2.4. Помещения </a:t>
                      </a:r>
                      <a:r>
                        <a:rPr lang="en-US" sz="1200" b="0" dirty="0" err="1" smtClean="0">
                          <a:latin typeface="Arial" pitchFamily="34" charset="0"/>
                          <a:cs typeface="Arial" pitchFamily="34" charset="0"/>
                        </a:rPr>
                        <a:t>Flexspase</a:t>
                      </a:r>
                      <a:endParaRPr lang="ru-RU" sz="1200" b="0" dirty="0" smtClean="0"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lvl="0"/>
                      <a:r>
                        <a:rPr lang="ru-RU" sz="1200" b="0" dirty="0" smtClean="0">
                          <a:latin typeface="Arial" pitchFamily="34" charset="0"/>
                          <a:cs typeface="Arial" pitchFamily="34" charset="0"/>
                        </a:rPr>
                        <a:t>2.5. Контейнерная</a:t>
                      </a:r>
                      <a:r>
                        <a:rPr lang="ru-RU" sz="1200" b="0" baseline="0" dirty="0" smtClean="0">
                          <a:latin typeface="Arial" pitchFamily="34" charset="0"/>
                          <a:cs typeface="Arial" pitchFamily="34" charset="0"/>
                        </a:rPr>
                        <a:t> площадка</a:t>
                      </a:r>
                      <a:endParaRPr lang="ru-RU" sz="1200" b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/>
                      <a:r>
                        <a:rPr lang="ru-RU" sz="1200" b="0" dirty="0" smtClean="0">
                          <a:latin typeface="Arial" pitchFamily="34" charset="0"/>
                          <a:cs typeface="Arial" pitchFamily="34" charset="0"/>
                        </a:rPr>
                        <a:t>630 000 </a:t>
                      </a:r>
                      <a:r>
                        <a:rPr lang="ru-RU" sz="1200" b="0" dirty="0" err="1" smtClean="0">
                          <a:latin typeface="Arial" pitchFamily="34" charset="0"/>
                          <a:cs typeface="Arial" pitchFamily="34" charset="0"/>
                        </a:rPr>
                        <a:t>кв.м</a:t>
                      </a:r>
                      <a:r>
                        <a:rPr lang="ru-RU" sz="1200" b="0" dirty="0" smtClean="0">
                          <a:latin typeface="Arial" pitchFamily="34" charset="0"/>
                          <a:cs typeface="Arial" pitchFamily="34" charset="0"/>
                        </a:rPr>
                        <a:t>, в том числе:</a:t>
                      </a:r>
                    </a:p>
                    <a:p>
                      <a:pPr lvl="0"/>
                      <a:r>
                        <a:rPr lang="ru-RU" sz="1200" b="0" dirty="0" smtClean="0">
                          <a:latin typeface="Arial" pitchFamily="34" charset="0"/>
                          <a:cs typeface="Arial" pitchFamily="34" charset="0"/>
                        </a:rPr>
                        <a:t>515 000 </a:t>
                      </a:r>
                      <a:r>
                        <a:rPr lang="ru-RU" sz="1200" b="0" dirty="0" err="1" smtClean="0">
                          <a:latin typeface="Arial" pitchFamily="34" charset="0"/>
                          <a:cs typeface="Arial" pitchFamily="34" charset="0"/>
                        </a:rPr>
                        <a:t>кв.м</a:t>
                      </a:r>
                      <a:r>
                        <a:rPr lang="ru-RU" sz="1200" b="0" dirty="0" smtClean="0">
                          <a:latin typeface="Arial" pitchFamily="34" charset="0"/>
                          <a:cs typeface="Arial" pitchFamily="34" charset="0"/>
                        </a:rPr>
                        <a:t>;</a:t>
                      </a:r>
                    </a:p>
                    <a:p>
                      <a:pPr lvl="0"/>
                      <a:r>
                        <a:rPr lang="ru-RU" sz="1200" b="0" dirty="0" smtClean="0">
                          <a:latin typeface="Arial" pitchFamily="34" charset="0"/>
                          <a:cs typeface="Arial" pitchFamily="34" charset="0"/>
                        </a:rPr>
                        <a:t>50 000 </a:t>
                      </a:r>
                      <a:r>
                        <a:rPr lang="ru-RU" sz="1200" b="0" dirty="0" err="1" smtClean="0">
                          <a:latin typeface="Arial" pitchFamily="34" charset="0"/>
                          <a:cs typeface="Arial" pitchFamily="34" charset="0"/>
                        </a:rPr>
                        <a:t>кв.м</a:t>
                      </a:r>
                      <a:r>
                        <a:rPr lang="ru-RU" sz="1200" b="0" dirty="0" smtClean="0">
                          <a:latin typeface="Arial" pitchFamily="34" charset="0"/>
                          <a:cs typeface="Arial" pitchFamily="34" charset="0"/>
                        </a:rPr>
                        <a:t>.</a:t>
                      </a:r>
                    </a:p>
                    <a:p>
                      <a:pPr lvl="0"/>
                      <a:r>
                        <a:rPr lang="ru-RU" sz="1200" b="0" dirty="0" smtClean="0">
                          <a:latin typeface="Arial" pitchFamily="34" charset="0"/>
                          <a:cs typeface="Arial" pitchFamily="34" charset="0"/>
                        </a:rPr>
                        <a:t>10 000 </a:t>
                      </a:r>
                      <a:r>
                        <a:rPr lang="ru-RU" sz="1200" b="0" dirty="0" err="1" smtClean="0">
                          <a:latin typeface="Arial" pitchFamily="34" charset="0"/>
                          <a:cs typeface="Arial" pitchFamily="34" charset="0"/>
                        </a:rPr>
                        <a:t>кв.м</a:t>
                      </a:r>
                      <a:r>
                        <a:rPr lang="ru-RU" sz="1200" b="0" dirty="0" smtClean="0">
                          <a:latin typeface="Arial" pitchFamily="34" charset="0"/>
                          <a:cs typeface="Arial" pitchFamily="34" charset="0"/>
                        </a:rPr>
                        <a:t>.</a:t>
                      </a:r>
                      <a:endParaRPr lang="en-US" sz="1200" b="0" dirty="0" smtClean="0"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lvl="0"/>
                      <a:r>
                        <a:rPr lang="ru-RU" sz="1200" b="0" dirty="0" smtClean="0">
                          <a:latin typeface="Arial" pitchFamily="34" charset="0"/>
                          <a:cs typeface="Arial" pitchFamily="34" charset="0"/>
                        </a:rPr>
                        <a:t>5 000 </a:t>
                      </a:r>
                      <a:r>
                        <a:rPr lang="ru-RU" sz="1200" b="0" dirty="0" err="1" smtClean="0">
                          <a:latin typeface="Arial" pitchFamily="34" charset="0"/>
                          <a:cs typeface="Arial" pitchFamily="34" charset="0"/>
                        </a:rPr>
                        <a:t>кв.м</a:t>
                      </a:r>
                      <a:r>
                        <a:rPr lang="ru-RU" sz="1200" b="0" dirty="0" smtClean="0">
                          <a:latin typeface="Arial" pitchFamily="34" charset="0"/>
                          <a:cs typeface="Arial" pitchFamily="34" charset="0"/>
                        </a:rPr>
                        <a:t>.</a:t>
                      </a:r>
                    </a:p>
                    <a:p>
                      <a:pPr lvl="0"/>
                      <a:r>
                        <a:rPr lang="ru-RU" sz="1200" b="0" dirty="0" smtClean="0">
                          <a:latin typeface="Arial" pitchFamily="34" charset="0"/>
                          <a:cs typeface="Arial" pitchFamily="34" charset="0"/>
                        </a:rPr>
                        <a:t>50 000 </a:t>
                      </a:r>
                      <a:r>
                        <a:rPr lang="ru-RU" sz="1200" b="0" dirty="0" err="1" smtClean="0">
                          <a:latin typeface="Arial" pitchFamily="34" charset="0"/>
                          <a:cs typeface="Arial" pitchFamily="34" charset="0"/>
                        </a:rPr>
                        <a:t>кв.м</a:t>
                      </a:r>
                      <a:r>
                        <a:rPr lang="ru-RU" sz="1200" b="0" dirty="0" smtClean="0">
                          <a:latin typeface="Arial" pitchFamily="34" charset="0"/>
                          <a:cs typeface="Arial" pitchFamily="34" charset="0"/>
                        </a:rPr>
                        <a:t>.</a:t>
                      </a:r>
                      <a:endParaRPr lang="ru-RU" sz="1200" b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626568">
                <a:tc>
                  <a:txBody>
                    <a:bodyPr/>
                    <a:lstStyle/>
                    <a:p>
                      <a:pPr lvl="0"/>
                      <a:r>
                        <a:rPr lang="ru-RU" sz="1200" b="0" dirty="0" smtClean="0">
                          <a:latin typeface="Arial" pitchFamily="34" charset="0"/>
                          <a:cs typeface="Arial" pitchFamily="34" charset="0"/>
                        </a:rPr>
                        <a:t>3.</a:t>
                      </a:r>
                      <a:r>
                        <a:rPr lang="ru-RU" sz="1200" b="0" baseline="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ru-RU" sz="1200" b="0" dirty="0" smtClean="0">
                          <a:latin typeface="Arial" pitchFamily="34" charset="0"/>
                          <a:cs typeface="Arial" pitchFamily="34" charset="0"/>
                        </a:rPr>
                        <a:t>Планируемая площадь застройки на 1 этапе              </a:t>
                      </a:r>
                    </a:p>
                    <a:p>
                      <a:pPr lvl="0"/>
                      <a:r>
                        <a:rPr lang="ru-RU" sz="1200" b="0" dirty="0" smtClean="0">
                          <a:latin typeface="Arial" pitchFamily="34" charset="0"/>
                          <a:cs typeface="Arial" pitchFamily="34" charset="0"/>
                        </a:rPr>
                        <a:t>3.1.</a:t>
                      </a:r>
                      <a:r>
                        <a:rPr lang="ru-RU" sz="1200" b="0" baseline="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ru-RU" sz="1200" b="0" dirty="0" smtClean="0">
                          <a:latin typeface="Arial" pitchFamily="34" charset="0"/>
                          <a:cs typeface="Arial" pitchFamily="34" charset="0"/>
                        </a:rPr>
                        <a:t>Производственные площади                              </a:t>
                      </a:r>
                    </a:p>
                    <a:p>
                      <a:pPr lvl="0"/>
                      <a:r>
                        <a:rPr lang="ru-RU" sz="1200" b="0" dirty="0" smtClean="0">
                          <a:latin typeface="Arial" pitchFamily="34" charset="0"/>
                          <a:cs typeface="Arial" pitchFamily="34" charset="0"/>
                        </a:rPr>
                        <a:t>3.2.</a:t>
                      </a:r>
                      <a:r>
                        <a:rPr lang="ru-RU" sz="1200" b="0" baseline="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ru-RU" sz="1200" b="0" dirty="0" smtClean="0">
                          <a:latin typeface="Arial" pitchFamily="34" charset="0"/>
                          <a:cs typeface="Arial" pitchFamily="34" charset="0"/>
                        </a:rPr>
                        <a:t>Офисные площади</a:t>
                      </a:r>
                      <a:endParaRPr lang="ru-RU" sz="1200" b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/>
                      <a:r>
                        <a:rPr lang="ru-RU" sz="1200" b="0" dirty="0" smtClean="0">
                          <a:latin typeface="Arial" pitchFamily="34" charset="0"/>
                          <a:cs typeface="Arial" pitchFamily="34" charset="0"/>
                        </a:rPr>
                        <a:t>33 000 </a:t>
                      </a:r>
                      <a:r>
                        <a:rPr lang="ru-RU" sz="1200" b="0" dirty="0" err="1" smtClean="0">
                          <a:latin typeface="Arial" pitchFamily="34" charset="0"/>
                          <a:cs typeface="Arial" pitchFamily="34" charset="0"/>
                        </a:rPr>
                        <a:t>кв.м</a:t>
                      </a:r>
                      <a:r>
                        <a:rPr lang="ru-RU" sz="1200" b="0" dirty="0" smtClean="0">
                          <a:latin typeface="Arial" pitchFamily="34" charset="0"/>
                          <a:cs typeface="Arial" pitchFamily="34" charset="0"/>
                        </a:rPr>
                        <a:t>., в том числе:</a:t>
                      </a:r>
                    </a:p>
                    <a:p>
                      <a:pPr lvl="0"/>
                      <a:r>
                        <a:rPr lang="ru-RU" sz="1200" b="0" dirty="0" smtClean="0">
                          <a:latin typeface="Arial" pitchFamily="34" charset="0"/>
                          <a:cs typeface="Arial" pitchFamily="34" charset="0"/>
                        </a:rPr>
                        <a:t>24 000 </a:t>
                      </a:r>
                      <a:r>
                        <a:rPr lang="ru-RU" sz="1200" b="0" dirty="0" err="1" smtClean="0">
                          <a:latin typeface="Arial" pitchFamily="34" charset="0"/>
                          <a:cs typeface="Arial" pitchFamily="34" charset="0"/>
                        </a:rPr>
                        <a:t>кв.м</a:t>
                      </a:r>
                      <a:r>
                        <a:rPr lang="ru-RU" sz="1200" b="0" dirty="0" smtClean="0">
                          <a:latin typeface="Arial" pitchFamily="34" charset="0"/>
                          <a:cs typeface="Arial" pitchFamily="34" charset="0"/>
                        </a:rPr>
                        <a:t>;</a:t>
                      </a:r>
                    </a:p>
                    <a:p>
                      <a:pPr lvl="0"/>
                      <a:r>
                        <a:rPr lang="ru-RU" sz="1200" b="0" dirty="0" smtClean="0">
                          <a:latin typeface="Arial" pitchFamily="34" charset="0"/>
                          <a:cs typeface="Arial" pitchFamily="34" charset="0"/>
                        </a:rPr>
                        <a:t>9 000 </a:t>
                      </a:r>
                      <a:r>
                        <a:rPr lang="ru-RU" sz="1200" b="0" dirty="0" err="1" smtClean="0">
                          <a:latin typeface="Arial" pitchFamily="34" charset="0"/>
                          <a:cs typeface="Arial" pitchFamily="34" charset="0"/>
                        </a:rPr>
                        <a:t>кв.м</a:t>
                      </a:r>
                      <a:r>
                        <a:rPr lang="ru-RU" sz="1200" b="0" dirty="0" smtClean="0">
                          <a:latin typeface="Arial" pitchFamily="34" charset="0"/>
                          <a:cs typeface="Arial" pitchFamily="34" charset="0"/>
                        </a:rPr>
                        <a:t>.</a:t>
                      </a:r>
                      <a:endParaRPr lang="ru-RU" sz="1200" b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447548">
                <a:tc>
                  <a:txBody>
                    <a:bodyPr/>
                    <a:lstStyle/>
                    <a:p>
                      <a:pPr lvl="0"/>
                      <a:r>
                        <a:rPr lang="ru-RU" sz="1200" b="0" dirty="0" smtClean="0">
                          <a:latin typeface="Arial" pitchFamily="34" charset="0"/>
                          <a:cs typeface="Arial" pitchFamily="34" charset="0"/>
                        </a:rPr>
                        <a:t>4. Инвестиции в строительство парка  </a:t>
                      </a:r>
                    </a:p>
                    <a:p>
                      <a:pPr lvl="0"/>
                      <a:r>
                        <a:rPr lang="ru-RU" sz="1200" b="0" dirty="0" smtClean="0">
                          <a:latin typeface="Arial" pitchFamily="34" charset="0"/>
                          <a:cs typeface="Arial" pitchFamily="34" charset="0"/>
                        </a:rPr>
                        <a:t>управляющей компанией и резидентами парка</a:t>
                      </a:r>
                      <a:endParaRPr lang="ru-RU" sz="1200" b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/>
                      <a:r>
                        <a:rPr lang="ru-RU" sz="1200" b="0" dirty="0" smtClean="0">
                          <a:latin typeface="Arial" pitchFamily="34" charset="0"/>
                          <a:cs typeface="Arial" pitchFamily="34" charset="0"/>
                        </a:rPr>
                        <a:t>13 млрд. рублей,</a:t>
                      </a:r>
                      <a:endParaRPr lang="ru-RU" sz="1200" b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358309">
                <a:tc>
                  <a:txBody>
                    <a:bodyPr/>
                    <a:lstStyle/>
                    <a:p>
                      <a:pPr lvl="0"/>
                      <a:r>
                        <a:rPr lang="ru-RU" sz="1200" b="0" dirty="0" smtClean="0">
                          <a:latin typeface="Arial" pitchFamily="34" charset="0"/>
                          <a:cs typeface="Arial" pitchFamily="34" charset="0"/>
                        </a:rPr>
                        <a:t>5.</a:t>
                      </a:r>
                      <a:r>
                        <a:rPr lang="ru-RU" sz="1200" b="0" baseline="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ru-RU" sz="1200" b="0" dirty="0" smtClean="0">
                          <a:latin typeface="Arial" pitchFamily="34" charset="0"/>
                          <a:cs typeface="Arial" pitchFamily="34" charset="0"/>
                        </a:rPr>
                        <a:t>Инвестиции в строительство на 1 этапе                      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/>
                      <a:r>
                        <a:rPr lang="ru-RU" sz="1200" b="0" dirty="0" smtClean="0">
                          <a:latin typeface="Arial" pitchFamily="34" charset="0"/>
                          <a:cs typeface="Arial" pitchFamily="34" charset="0"/>
                        </a:rPr>
                        <a:t>1 млрд. рублей</a:t>
                      </a:r>
                    </a:p>
                  </a:txBody>
                  <a:tcPr/>
                </a:tc>
              </a:tr>
              <a:tr h="358309">
                <a:tc>
                  <a:txBody>
                    <a:bodyPr/>
                    <a:lstStyle/>
                    <a:p>
                      <a:pPr lvl="0"/>
                      <a:r>
                        <a:rPr lang="ru-RU" sz="1200" b="0" dirty="0" smtClean="0">
                          <a:latin typeface="Arial" pitchFamily="34" charset="0"/>
                          <a:cs typeface="Arial" pitchFamily="34" charset="0"/>
                        </a:rPr>
                        <a:t>6.</a:t>
                      </a:r>
                      <a:r>
                        <a:rPr lang="ru-RU" sz="1200" b="0" baseline="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ru-RU" sz="1200" b="0" dirty="0" smtClean="0">
                          <a:latin typeface="Arial" pitchFamily="34" charset="0"/>
                          <a:cs typeface="Arial" pitchFamily="34" charset="0"/>
                        </a:rPr>
                        <a:t>Планируемый общий срок строительства</a:t>
                      </a:r>
                      <a:endParaRPr lang="ru-RU" sz="1200" b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/>
                      <a:r>
                        <a:rPr lang="ru-RU" sz="1200" b="0" dirty="0" smtClean="0">
                          <a:latin typeface="Arial" pitchFamily="34" charset="0"/>
                          <a:cs typeface="Arial" pitchFamily="34" charset="0"/>
                        </a:rPr>
                        <a:t>6 лет</a:t>
                      </a:r>
                      <a:endParaRPr lang="ru-RU" sz="1200" b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358309">
                <a:tc>
                  <a:txBody>
                    <a:bodyPr/>
                    <a:lstStyle/>
                    <a:p>
                      <a:pPr lvl="0"/>
                      <a:r>
                        <a:rPr lang="ru-RU" sz="1200" b="0" dirty="0" smtClean="0">
                          <a:latin typeface="Arial" pitchFamily="34" charset="0"/>
                          <a:cs typeface="Arial" pitchFamily="34" charset="0"/>
                        </a:rPr>
                        <a:t>7.</a:t>
                      </a:r>
                      <a:r>
                        <a:rPr lang="ru-RU" sz="1200" b="0" baseline="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ru-RU" sz="1200" b="0" dirty="0" smtClean="0">
                          <a:latin typeface="Arial" pitchFamily="34" charset="0"/>
                          <a:cs typeface="Arial" pitchFamily="34" charset="0"/>
                        </a:rPr>
                        <a:t>Планируемый срок строительства 1 этапа                  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/>
                      <a:r>
                        <a:rPr lang="ru-RU" sz="1200" b="0" dirty="0" smtClean="0">
                          <a:latin typeface="Arial" pitchFamily="34" charset="0"/>
                          <a:cs typeface="Arial" pitchFamily="34" charset="0"/>
                        </a:rPr>
                        <a:t>1,5 года</a:t>
                      </a:r>
                    </a:p>
                  </a:txBody>
                  <a:tcPr/>
                </a:tc>
              </a:tr>
              <a:tr h="358309">
                <a:tc>
                  <a:txBody>
                    <a:bodyPr/>
                    <a:lstStyle/>
                    <a:p>
                      <a:pPr lvl="0"/>
                      <a:r>
                        <a:rPr lang="ru-RU" sz="1200" b="0" dirty="0" smtClean="0">
                          <a:latin typeface="Arial" pitchFamily="34" charset="0"/>
                          <a:cs typeface="Arial" pitchFamily="34" charset="0"/>
                        </a:rPr>
                        <a:t>8.</a:t>
                      </a:r>
                      <a:r>
                        <a:rPr lang="ru-RU" sz="1200" b="0" baseline="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ru-RU" sz="1200" b="0" dirty="0" smtClean="0">
                          <a:latin typeface="Arial" pitchFamily="34" charset="0"/>
                          <a:cs typeface="Arial" pitchFamily="34" charset="0"/>
                        </a:rPr>
                        <a:t>Планируемое количество резидентов                          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/>
                      <a:r>
                        <a:rPr lang="ru-RU" sz="1200" b="0" dirty="0" smtClean="0">
                          <a:latin typeface="Arial" pitchFamily="34" charset="0"/>
                          <a:cs typeface="Arial" pitchFamily="34" charset="0"/>
                        </a:rPr>
                        <a:t>более 110</a:t>
                      </a:r>
                    </a:p>
                  </a:txBody>
                  <a:tcPr/>
                </a:tc>
              </a:tr>
              <a:tr h="358309">
                <a:tc>
                  <a:txBody>
                    <a:bodyPr/>
                    <a:lstStyle/>
                    <a:p>
                      <a:pPr lvl="0"/>
                      <a:r>
                        <a:rPr lang="ru-RU" sz="1200" b="0" dirty="0" smtClean="0">
                          <a:latin typeface="Arial" pitchFamily="34" charset="0"/>
                          <a:cs typeface="Arial" pitchFamily="34" charset="0"/>
                        </a:rPr>
                        <a:t>9.</a:t>
                      </a:r>
                      <a:r>
                        <a:rPr lang="ru-RU" sz="1200" b="0" baseline="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ru-RU" sz="1200" b="0" dirty="0" smtClean="0">
                          <a:latin typeface="Arial" pitchFamily="34" charset="0"/>
                          <a:cs typeface="Arial" pitchFamily="34" charset="0"/>
                        </a:rPr>
                        <a:t>Планируемое количество рабочих мест</a:t>
                      </a:r>
                      <a:endParaRPr lang="ru-RU" sz="1200" b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/>
                      <a:r>
                        <a:rPr lang="ru-RU" sz="1200" b="0" dirty="0" smtClean="0">
                          <a:latin typeface="Arial" pitchFamily="34" charset="0"/>
                          <a:cs typeface="Arial" pitchFamily="34" charset="0"/>
                        </a:rPr>
                        <a:t>более 3 000</a:t>
                      </a:r>
                      <a:endParaRPr lang="ru-RU" sz="1200" b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447548">
                <a:tc>
                  <a:txBody>
                    <a:bodyPr/>
                    <a:lstStyle/>
                    <a:p>
                      <a:pPr lvl="0"/>
                      <a:r>
                        <a:rPr lang="ru-RU" sz="1200" b="0" dirty="0" smtClean="0">
                          <a:latin typeface="Arial" pitchFamily="34" charset="0"/>
                          <a:cs typeface="Arial" pitchFamily="34" charset="0"/>
                        </a:rPr>
                        <a:t>10.</a:t>
                      </a:r>
                      <a:r>
                        <a:rPr lang="ru-RU" sz="1200" b="0" baseline="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ru-RU" sz="1200" b="0" dirty="0" smtClean="0">
                          <a:latin typeface="Arial" pitchFamily="34" charset="0"/>
                          <a:cs typeface="Arial" pitchFamily="34" charset="0"/>
                        </a:rPr>
                        <a:t>Планируемый объем выпуска продукции</a:t>
                      </a:r>
                    </a:p>
                    <a:p>
                      <a:pPr lvl="0"/>
                      <a:r>
                        <a:rPr lang="ru-RU" sz="1200" b="0" dirty="0" smtClean="0">
                          <a:latin typeface="Arial" pitchFamily="34" charset="0"/>
                          <a:cs typeface="Arial" pitchFamily="34" charset="0"/>
                        </a:rPr>
                        <a:t>резидентами  парка</a:t>
                      </a:r>
                      <a:endParaRPr lang="ru-RU" sz="1200" b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/>
                      <a:r>
                        <a:rPr lang="ru-RU" sz="1200" b="0" dirty="0" smtClean="0">
                          <a:latin typeface="Arial" pitchFamily="34" charset="0"/>
                          <a:cs typeface="Arial" pitchFamily="34" charset="0"/>
                        </a:rPr>
                        <a:t>более 25 млрд. рублей</a:t>
                      </a:r>
                      <a:endParaRPr lang="ru-RU" sz="1200" b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358309">
                <a:tc>
                  <a:txBody>
                    <a:bodyPr/>
                    <a:lstStyle/>
                    <a:p>
                      <a:pPr lvl="0"/>
                      <a:r>
                        <a:rPr lang="ru-RU" sz="1200" b="0" dirty="0" smtClean="0">
                          <a:latin typeface="Arial" pitchFamily="34" charset="0"/>
                          <a:cs typeface="Arial" pitchFamily="34" charset="0"/>
                        </a:rPr>
                        <a:t>11. Поступление налогов во все уровни бюджетов</a:t>
                      </a:r>
                      <a:endParaRPr lang="ru-RU" sz="1200" b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/>
                      <a:r>
                        <a:rPr lang="ru-RU" sz="1200" b="0" dirty="0" smtClean="0">
                          <a:latin typeface="Arial" pitchFamily="34" charset="0"/>
                          <a:cs typeface="Arial" pitchFamily="34" charset="0"/>
                        </a:rPr>
                        <a:t>более 7 млрд. рублей</a:t>
                      </a:r>
                      <a:endParaRPr lang="ru-RU" sz="1200" b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496584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233B77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1087</TotalTime>
  <Words>971</Words>
  <Application>Microsoft Office PowerPoint</Application>
  <PresentationFormat>Лист A4 (210x297 мм)</PresentationFormat>
  <Paragraphs>251</Paragraphs>
  <Slides>13</Slides>
  <Notes>3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Безымянный-1</dc:title>
  <dc:creator>Admin</dc:creator>
  <cp:lastModifiedBy>Анна</cp:lastModifiedBy>
  <cp:revision>93</cp:revision>
  <cp:lastPrinted>2014-09-17T08:14:41Z</cp:lastPrinted>
  <dcterms:created xsi:type="dcterms:W3CDTF">2014-09-15T17:02:18Z</dcterms:created>
  <dcterms:modified xsi:type="dcterms:W3CDTF">2014-11-11T08:26:55Z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2014-09-10T00:00:00Z</vt:filetime>
  </property>
  <property fmtid="{D5CDD505-2E9C-101B-9397-08002B2CF9AE}" pid="3" name="LastSaved">
    <vt:filetime>2014-09-15T00:00:00Z</vt:filetime>
  </property>
</Properties>
</file>