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21"/>
  </p:notesMasterIdLst>
  <p:sldIdLst>
    <p:sldId id="596" r:id="rId2"/>
    <p:sldId id="644" r:id="rId3"/>
    <p:sldId id="676" r:id="rId4"/>
    <p:sldId id="677" r:id="rId5"/>
    <p:sldId id="625" r:id="rId6"/>
    <p:sldId id="631" r:id="rId7"/>
    <p:sldId id="657" r:id="rId8"/>
    <p:sldId id="613" r:id="rId9"/>
    <p:sldId id="633" r:id="rId10"/>
    <p:sldId id="638" r:id="rId11"/>
    <p:sldId id="628" r:id="rId12"/>
    <p:sldId id="630" r:id="rId13"/>
    <p:sldId id="662" r:id="rId14"/>
    <p:sldId id="665" r:id="rId15"/>
    <p:sldId id="615" r:id="rId16"/>
    <p:sldId id="616" r:id="rId17"/>
    <p:sldId id="622" r:id="rId18"/>
    <p:sldId id="593" r:id="rId19"/>
    <p:sldId id="573" r:id="rId20"/>
  </p:sldIdLst>
  <p:sldSz cx="9144000" cy="5143500" type="screen16x9"/>
  <p:notesSz cx="6797675" cy="9928225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91" autoAdjust="0"/>
    <p:restoredTop sz="86332" autoAdjust="0"/>
  </p:normalViewPr>
  <p:slideViewPr>
    <p:cSldViewPr>
      <p:cViewPr varScale="1">
        <p:scale>
          <a:sx n="148" d="100"/>
          <a:sy n="148" d="100"/>
        </p:scale>
        <p:origin x="132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97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7698733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383507"/>
            <a:ext cx="7772400" cy="153114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ru-RU" sz="4400"/>
              <a:t>Образец заголовка</a:t>
            </a:r>
            <a:endParaRPr sz="4400"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2914650"/>
            <a:ext cx="6400800" cy="22288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>
                <a:solidFill>
                  <a:srgbClr val="888888"/>
                </a:solidFill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ru-RU" sz="3200">
                <a:solidFill>
                  <a:srgbClr val="888888"/>
                </a:solidFill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ru-RU" sz="3200">
                <a:solidFill>
                  <a:srgbClr val="888888"/>
                </a:solidFill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ru-RU" sz="3200">
                <a:solidFill>
                  <a:srgbClr val="888888"/>
                </a:solidFill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ru-RU" sz="3200">
                <a:solidFill>
                  <a:srgbClr val="888888"/>
                </a:solidFill>
              </a:rPr>
              <a:t>Пятый уровень</a:t>
            </a:r>
            <a:endParaRPr sz="3200">
              <a:solidFill>
                <a:srgbClr val="888888"/>
              </a:solidFill>
            </a:endParaRP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ru-RU" sz="4400"/>
              <a:t>Образец заголовка</a:t>
            </a:r>
            <a:endParaRPr sz="4400"/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ru-RU" sz="3200"/>
              <a:t>Образец текста</a:t>
            </a:r>
          </a:p>
          <a:p>
            <a:pPr lvl="1">
              <a:defRPr sz="1800"/>
            </a:pPr>
            <a:r>
              <a:rPr lang="ru-RU" sz="3200"/>
              <a:t>Второй уровень</a:t>
            </a:r>
          </a:p>
          <a:p>
            <a:pPr lvl="2">
              <a:defRPr sz="1800"/>
            </a:pPr>
            <a:r>
              <a:rPr lang="ru-RU" sz="3200"/>
              <a:t>Третий уровень</a:t>
            </a:r>
          </a:p>
          <a:p>
            <a:pPr lvl="3">
              <a:defRPr sz="1800"/>
            </a:pPr>
            <a:r>
              <a:rPr lang="ru-RU" sz="3200"/>
              <a:t>Четвертый уровень</a:t>
            </a:r>
          </a:p>
          <a:p>
            <a:pPr lvl="4">
              <a:defRPr sz="1800"/>
            </a:pPr>
            <a:r>
              <a:rPr lang="ru-RU" sz="3200"/>
              <a:t>Пятый уровень</a:t>
            </a:r>
            <a:endParaRPr sz="3200"/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36004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ru-RU" sz="4400"/>
              <a:t>Образец заголовка</a:t>
            </a:r>
            <a:endParaRPr sz="4400"/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154780"/>
            <a:ext cx="6019800" cy="45767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ru-RU" sz="3200"/>
              <a:t>Образец текста</a:t>
            </a:r>
          </a:p>
          <a:p>
            <a:pPr lvl="1">
              <a:defRPr sz="1800"/>
            </a:pPr>
            <a:r>
              <a:rPr lang="ru-RU" sz="3200"/>
              <a:t>Второй уровень</a:t>
            </a:r>
          </a:p>
          <a:p>
            <a:pPr lvl="2">
              <a:defRPr sz="1800"/>
            </a:pPr>
            <a:r>
              <a:rPr lang="ru-RU" sz="3200"/>
              <a:t>Третий уровень</a:t>
            </a:r>
          </a:p>
          <a:p>
            <a:pPr lvl="3">
              <a:defRPr sz="1800"/>
            </a:pPr>
            <a:r>
              <a:rPr lang="ru-RU" sz="3200"/>
              <a:t>Четвертый уровень</a:t>
            </a:r>
          </a:p>
          <a:p>
            <a:pPr lvl="4">
              <a:defRPr sz="1800"/>
            </a:pPr>
            <a:r>
              <a:rPr lang="ru-RU" sz="3200"/>
              <a:t>Пятый уровень</a:t>
            </a:r>
            <a:endParaRPr sz="3200"/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69055"/>
            <a:ext cx="8229600" cy="1131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4769564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 lang="ru-RU" smtClean="0"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6" r:id="rId2"/>
    <p:sldLayoutId id="2147483707" r:id="rId3"/>
  </p:sldLayoutIdLst>
  <p:transition spd="med"/>
  <p:hf hdr="0" dt="0"/>
  <p:txStyles>
    <p:titleStyle>
      <a:lvl1pPr algn="ctr" eaLnBrk="1" hangingPunct="1">
        <a:defRPr sz="4400">
          <a:latin typeface="Calibri"/>
          <a:ea typeface="Calibri"/>
          <a:cs typeface="Calibri"/>
          <a:sym typeface="Calibri"/>
        </a:defRPr>
      </a:lvl1pPr>
      <a:lvl2pPr algn="ctr" eaLnBrk="1" hangingPunct="1">
        <a:defRPr sz="4400">
          <a:latin typeface="Calibri"/>
          <a:ea typeface="Calibri"/>
          <a:cs typeface="Calibri"/>
          <a:sym typeface="Calibri"/>
        </a:defRPr>
      </a:lvl2pPr>
      <a:lvl3pPr algn="ctr" eaLnBrk="1" hangingPunct="1">
        <a:defRPr sz="4400">
          <a:latin typeface="Calibri"/>
          <a:ea typeface="Calibri"/>
          <a:cs typeface="Calibri"/>
          <a:sym typeface="Calibri"/>
        </a:defRPr>
      </a:lvl3pPr>
      <a:lvl4pPr algn="ctr" eaLnBrk="1" hangingPunct="1">
        <a:defRPr sz="4400">
          <a:latin typeface="Calibri"/>
          <a:ea typeface="Calibri"/>
          <a:cs typeface="Calibri"/>
          <a:sym typeface="Calibri"/>
        </a:defRPr>
      </a:lvl4pPr>
      <a:lvl5pPr algn="ctr" eaLnBrk="1" hangingPunct="1">
        <a:defRPr sz="4400">
          <a:latin typeface="Calibri"/>
          <a:ea typeface="Calibri"/>
          <a:cs typeface="Calibri"/>
          <a:sym typeface="Calibri"/>
        </a:defRPr>
      </a:lvl5pPr>
      <a:lvl6pPr algn="ctr" eaLnBrk="1" hangingPunct="1">
        <a:defRPr sz="4400">
          <a:latin typeface="Calibri"/>
          <a:ea typeface="Calibri"/>
          <a:cs typeface="Calibri"/>
          <a:sym typeface="Calibri"/>
        </a:defRPr>
      </a:lvl6pPr>
      <a:lvl7pPr algn="ctr" eaLnBrk="1" hangingPunct="1">
        <a:defRPr sz="4400">
          <a:latin typeface="Calibri"/>
          <a:ea typeface="Calibri"/>
          <a:cs typeface="Calibri"/>
          <a:sym typeface="Calibri"/>
        </a:defRPr>
      </a:lvl7pPr>
      <a:lvl8pPr algn="ctr" eaLnBrk="1" hangingPunct="1">
        <a:defRPr sz="4400">
          <a:latin typeface="Calibri"/>
          <a:ea typeface="Calibri"/>
          <a:cs typeface="Calibri"/>
          <a:sym typeface="Calibri"/>
        </a:defRPr>
      </a:lvl8pPr>
      <a:lvl9pPr algn="ctr" eaLnBrk="1" hangingPunct="1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eaLnBrk="1" hangingPunct="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eaLnBrk="1" hangingPunct="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eaLnBrk="1" hangingPunct="1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7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8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jpeg"/><Relationship Id="rId5" Type="http://schemas.openxmlformats.org/officeDocument/2006/relationships/image" Target="../media/image11.png"/><Relationship Id="rId10" Type="http://schemas.openxmlformats.org/officeDocument/2006/relationships/image" Target="../media/image18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213514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23D5544-EAED-4AAC-B2B2-FFA9DA415C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F9552A-8F4F-4696-B842-A38E24786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9" t="29001" r="51667" b="31800"/>
          <a:stretch/>
        </p:blipFill>
        <p:spPr>
          <a:xfrm>
            <a:off x="827584" y="1779662"/>
            <a:ext cx="4524736" cy="2754187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91F117FC-51E0-4342-8EE5-82C232337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065465"/>
            <a:ext cx="8352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АО «Завод Элекон» является головным предприятием России по разработке и производству электрических соединителей, кабельных и жгутовых сборок 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96F63A6-38DE-4270-9FB2-14880B88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061" y="3906262"/>
            <a:ext cx="29959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 Татарстан,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Казань, Короленко, д. 58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ел.: +7 (843) 510-10-10</a:t>
            </a:r>
          </a:p>
        </p:txBody>
      </p:sp>
      <p:pic>
        <p:nvPicPr>
          <p:cNvPr id="10" name="Picture 5" descr="C:\Users\KM.Ahmatganova\Desktop\ЛОГО нов\лого общ черн.png">
            <a:extLst>
              <a:ext uri="{FF2B5EF4-FFF2-40B4-BE49-F238E27FC236}">
                <a16:creationId xmlns:a16="http://schemas.microsoft.com/office/drawing/2014/main" id="{1E52914F-EBCA-4D24-87A3-8AB48CC07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84027"/>
          <a:stretch/>
        </p:blipFill>
        <p:spPr bwMode="auto">
          <a:xfrm>
            <a:off x="5724127" y="2857575"/>
            <a:ext cx="2771800" cy="643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82941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83448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«Деталь И-44-РК» СНЦ169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772BA-D8B6-4A2E-BABD-4BD32D3F0E1B}"/>
              </a:ext>
            </a:extLst>
          </p:cNvPr>
          <p:cNvSpPr txBox="1"/>
          <p:nvPr/>
        </p:nvSpPr>
        <p:spPr>
          <a:xfrm>
            <a:off x="2310993" y="1197705"/>
            <a:ext cx="70562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6 500 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1A087-C254-4669-B4A3-B73D265DB79D}"/>
              </a:ext>
            </a:extLst>
          </p:cNvPr>
          <p:cNvSpPr txBox="1"/>
          <p:nvPr/>
        </p:nvSpPr>
        <p:spPr>
          <a:xfrm>
            <a:off x="2347591" y="1784386"/>
            <a:ext cx="463566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3÷6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2AB80A-05AE-4EBE-8B95-BB23EDD0BE7F}"/>
              </a:ext>
            </a:extLst>
          </p:cNvPr>
          <p:cNvSpPr txBox="1"/>
          <p:nvPr/>
        </p:nvSpPr>
        <p:spPr>
          <a:xfrm>
            <a:off x="2336519" y="2386999"/>
            <a:ext cx="901187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1,0÷100 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F33DE-9694-4D02-B5E6-2A070D0A0682}"/>
              </a:ext>
            </a:extLst>
          </p:cNvPr>
          <p:cNvSpPr txBox="1"/>
          <p:nvPr/>
        </p:nvSpPr>
        <p:spPr>
          <a:xfrm>
            <a:off x="2336519" y="3009875"/>
            <a:ext cx="74569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5 000 ч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77D235-6A9D-4DDF-A992-DA09CBBB5E37}"/>
              </a:ext>
            </a:extLst>
          </p:cNvPr>
          <p:cNvSpPr txBox="1"/>
          <p:nvPr/>
        </p:nvSpPr>
        <p:spPr>
          <a:xfrm>
            <a:off x="2273916" y="3632751"/>
            <a:ext cx="151193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-60 до +125 С˚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118E5-9D8B-4EED-B118-6903A8B0327B}"/>
              </a:ext>
            </a:extLst>
          </p:cNvPr>
          <p:cNvSpPr txBox="1"/>
          <p:nvPr/>
        </p:nvSpPr>
        <p:spPr>
          <a:xfrm>
            <a:off x="2336519" y="4232344"/>
            <a:ext cx="63829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лет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8A21A9-620E-4ECC-ADF1-419098F91A03}"/>
              </a:ext>
            </a:extLst>
          </p:cNvPr>
          <p:cNvSpPr/>
          <p:nvPr/>
        </p:nvSpPr>
        <p:spPr>
          <a:xfrm>
            <a:off x="1975756" y="1306475"/>
            <a:ext cx="45719" cy="3245995"/>
          </a:xfrm>
          <a:prstGeom prst="rect">
            <a:avLst/>
          </a:prstGeom>
          <a:solidFill>
            <a:srgbClr val="00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C63B02C-AB5D-4EC1-8F20-518D8A8F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3" y="109619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E2693B0-7EA7-45E3-8982-4CFA5A30D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3" y="170246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BEDB1D9-7565-4593-A59F-909DDFA8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3" y="230873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22876B99-E656-4938-ACCD-0688152E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3" y="291500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9CC8AAF1-2A0F-4C73-9AEA-9B0997A9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3" y="354435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78895999-E491-46AB-B814-9E8E38AC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3" y="4150629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1FB0D1D-1BEE-42C0-8D2C-23ECC30BE428}"/>
              </a:ext>
            </a:extLst>
          </p:cNvPr>
          <p:cNvSpPr txBox="1"/>
          <p:nvPr/>
        </p:nvSpPr>
        <p:spPr>
          <a:xfrm>
            <a:off x="299167" y="1165463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9C2315-72FE-433B-8AAB-A01D086E5542}"/>
              </a:ext>
            </a:extLst>
          </p:cNvPr>
          <p:cNvSpPr txBox="1"/>
          <p:nvPr/>
        </p:nvSpPr>
        <p:spPr>
          <a:xfrm>
            <a:off x="276712" y="1776107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B190D7-4D2C-4879-AF2B-F4636D351517}"/>
              </a:ext>
            </a:extLst>
          </p:cNvPr>
          <p:cNvSpPr txBox="1"/>
          <p:nvPr/>
        </p:nvSpPr>
        <p:spPr>
          <a:xfrm>
            <a:off x="276712" y="2320222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3B3FDB-10F1-43EF-A97D-5197B1C49429}"/>
              </a:ext>
            </a:extLst>
          </p:cNvPr>
          <p:cNvSpPr txBox="1"/>
          <p:nvPr/>
        </p:nvSpPr>
        <p:spPr>
          <a:xfrm>
            <a:off x="276712" y="2968294"/>
            <a:ext cx="1151255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5E5EBF-8404-4169-B34E-F28E47C0F738}"/>
              </a:ext>
            </a:extLst>
          </p:cNvPr>
          <p:cNvSpPr txBox="1"/>
          <p:nvPr/>
        </p:nvSpPr>
        <p:spPr>
          <a:xfrm>
            <a:off x="276713" y="3576307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AC50C8-D80B-484D-95EA-BB4AF9868428}"/>
              </a:ext>
            </a:extLst>
          </p:cNvPr>
          <p:cNvSpPr txBox="1"/>
          <p:nvPr/>
        </p:nvSpPr>
        <p:spPr>
          <a:xfrm>
            <a:off x="276712" y="4192430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pic>
        <p:nvPicPr>
          <p:cNvPr id="29" name="Picture 2" descr="C:\Users\KM.Ahmatganova\Desktop\6 ОКР рассылка\ОКР фото\СНЦ169.jpg">
            <a:extLst>
              <a:ext uri="{FF2B5EF4-FFF2-40B4-BE49-F238E27FC236}">
                <a16:creationId xmlns:a16="http://schemas.microsoft.com/office/drawing/2014/main" id="{E343A75C-2F37-42A2-AA56-18D4E1B4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5400000">
            <a:off x="5171308" y="1587542"/>
            <a:ext cx="2323225" cy="2520280"/>
          </a:xfrm>
          <a:prstGeom prst="rect">
            <a:avLst/>
          </a:prstGeom>
          <a:noFill/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92FD210-DD55-4F81-BF97-99549FD0875A}"/>
              </a:ext>
            </a:extLst>
          </p:cNvPr>
          <p:cNvSpPr/>
          <p:nvPr/>
        </p:nvSpPr>
        <p:spPr>
          <a:xfrm>
            <a:off x="3396992" y="1045263"/>
            <a:ext cx="5561594" cy="46165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и освоение серийного производства серии высоковольтных соединителей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рабочим напряжением до 6 500 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DB9C78D-7501-4F39-A352-E8E95ACD6690}"/>
              </a:ext>
            </a:extLst>
          </p:cNvPr>
          <p:cNvSpPr/>
          <p:nvPr/>
        </p:nvSpPr>
        <p:spPr>
          <a:xfrm>
            <a:off x="3589451" y="4211122"/>
            <a:ext cx="5356931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>
              <a:defRPr/>
            </a:pP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Аналог с улучшенными характеристиками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GS715/1E/PTFE 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фирмы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GES 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США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B56DDCB-524F-4572-80A6-7B51442EAC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6256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65815" y="147225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«Лотос» ОС144ЕК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374B9-ED72-4FE3-BC2B-2CE3D4EDE9F4}"/>
              </a:ext>
            </a:extLst>
          </p:cNvPr>
          <p:cNvSpPr txBox="1"/>
          <p:nvPr/>
        </p:nvSpPr>
        <p:spPr>
          <a:xfrm>
            <a:off x="222796" y="1639733"/>
            <a:ext cx="938055" cy="430877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59C24-3FA5-47A2-9712-AC0CB3FBD72D}"/>
              </a:ext>
            </a:extLst>
          </p:cNvPr>
          <p:cNvSpPr txBox="1"/>
          <p:nvPr/>
        </p:nvSpPr>
        <p:spPr>
          <a:xfrm>
            <a:off x="222796" y="3029307"/>
            <a:ext cx="1074311" cy="430877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EE663-4EEB-44C5-AA05-BC3ABEBEAF95}"/>
              </a:ext>
            </a:extLst>
          </p:cNvPr>
          <p:cNvSpPr txBox="1"/>
          <p:nvPr/>
        </p:nvSpPr>
        <p:spPr>
          <a:xfrm>
            <a:off x="267936" y="3711366"/>
            <a:ext cx="1208963" cy="430877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Температурный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режим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BDD6C-414A-4DF2-910D-0BF4D1C5F6E6}"/>
              </a:ext>
            </a:extLst>
          </p:cNvPr>
          <p:cNvSpPr txBox="1"/>
          <p:nvPr/>
        </p:nvSpPr>
        <p:spPr>
          <a:xfrm>
            <a:off x="294385" y="4373020"/>
            <a:ext cx="1156063" cy="430877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D38521-9B13-41CD-BB50-DFF870F67BE7}"/>
              </a:ext>
            </a:extLst>
          </p:cNvPr>
          <p:cNvSpPr txBox="1"/>
          <p:nvPr/>
        </p:nvSpPr>
        <p:spPr>
          <a:xfrm>
            <a:off x="2363959" y="1093888"/>
            <a:ext cx="1257053" cy="261600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более 0,1 дБ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556E3-B1D7-47C0-B847-CC7FF279274E}"/>
              </a:ext>
            </a:extLst>
          </p:cNvPr>
          <p:cNvSpPr txBox="1"/>
          <p:nvPr/>
        </p:nvSpPr>
        <p:spPr>
          <a:xfrm>
            <a:off x="2413836" y="1711471"/>
            <a:ext cx="699208" cy="261600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2,4,8,24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621E8-4377-4280-9FAD-6B4010BACF7A}"/>
              </a:ext>
            </a:extLst>
          </p:cNvPr>
          <p:cNvSpPr txBox="1"/>
          <p:nvPr/>
        </p:nvSpPr>
        <p:spPr>
          <a:xfrm>
            <a:off x="2413836" y="3057012"/>
            <a:ext cx="736077" cy="261600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20 000 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A84BF2-01AB-4485-B32D-9D3C3F0C2F67}"/>
              </a:ext>
            </a:extLst>
          </p:cNvPr>
          <p:cNvSpPr txBox="1"/>
          <p:nvPr/>
        </p:nvSpPr>
        <p:spPr>
          <a:xfrm>
            <a:off x="2391360" y="2092628"/>
            <a:ext cx="2531261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вносимые потери на длине волны   1,3±0,05 на один стык- не более 0,3 дБ</a:t>
            </a:r>
          </a:p>
          <a:p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обратные потери на длине волны 1,3±0,05 мкм- не менее 30 дБ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683347-1E5D-4EEE-B347-52998177CC25}"/>
              </a:ext>
            </a:extLst>
          </p:cNvPr>
          <p:cNvSpPr txBox="1"/>
          <p:nvPr/>
        </p:nvSpPr>
        <p:spPr>
          <a:xfrm>
            <a:off x="2397084" y="3752858"/>
            <a:ext cx="1285907" cy="261600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-65 до +85 С˚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9FC83-5595-4C7A-A230-BDC5C4D08B9F}"/>
              </a:ext>
            </a:extLst>
          </p:cNvPr>
          <p:cNvSpPr txBox="1"/>
          <p:nvPr/>
        </p:nvSpPr>
        <p:spPr>
          <a:xfrm>
            <a:off x="2454216" y="4448704"/>
            <a:ext cx="601424" cy="261600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лет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D52436-7F35-4C81-9F89-AD6E1EAE6346}"/>
              </a:ext>
            </a:extLst>
          </p:cNvPr>
          <p:cNvSpPr/>
          <p:nvPr/>
        </p:nvSpPr>
        <p:spPr>
          <a:xfrm>
            <a:off x="2053795" y="1299930"/>
            <a:ext cx="72007" cy="3534027"/>
          </a:xfrm>
          <a:prstGeom prst="rect">
            <a:avLst/>
          </a:prstGeom>
          <a:solidFill>
            <a:srgbClr val="00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0D9090EF-E2C4-490C-8C2C-CBBACE1F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03" y="983386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970F8AD3-2894-449C-86F8-F8AAC273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34" y="1634975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095C2B65-5643-4E9C-9A3E-AB40D5BB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03" y="299950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BB6ECA3A-B7F5-4EE0-9173-8359A09C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34" y="2315496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E36A38D6-34D7-4431-9C4B-39D5B3BF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35" y="3685353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91AF531F-DF67-41DC-97D3-D909EB80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03" y="4371206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C:\Users\KM.Ahmatganova\Desktop\6 ОКР рассылка\ОКР фото\ОС144ЕК.jpg">
            <a:extLst>
              <a:ext uri="{FF2B5EF4-FFF2-40B4-BE49-F238E27FC236}">
                <a16:creationId xmlns:a16="http://schemas.microsoft.com/office/drawing/2014/main" id="{5DF4BD8E-BF92-4DFA-A203-FE669A990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/>
          <a:srcRect l="4769" t="13774" r="3172" b="23599"/>
          <a:stretch/>
        </p:blipFill>
        <p:spPr bwMode="auto">
          <a:xfrm>
            <a:off x="4922621" y="2060848"/>
            <a:ext cx="3641441" cy="1571957"/>
          </a:xfrm>
          <a:prstGeom prst="rect">
            <a:avLst/>
          </a:prstGeom>
          <a:noFill/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78162E3-07FA-4269-9A09-B8ED0A780F6B}"/>
              </a:ext>
            </a:extLst>
          </p:cNvPr>
          <p:cNvSpPr/>
          <p:nvPr/>
        </p:nvSpPr>
        <p:spPr>
          <a:xfrm>
            <a:off x="4557370" y="1034277"/>
            <a:ext cx="4547331" cy="46165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Разработка оптических цилиндрических резьбовых самозапирающихся многопозиционных соединителей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3D5B063-5733-4A4E-8CA8-95C7AB75E7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11</a:t>
            </a:fld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9AC7B73-CD9F-488A-BD4E-4967E052BF43}"/>
              </a:ext>
            </a:extLst>
          </p:cNvPr>
          <p:cNvSpPr/>
          <p:nvPr/>
        </p:nvSpPr>
        <p:spPr>
          <a:xfrm>
            <a:off x="3894971" y="4151503"/>
            <a:ext cx="5061897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altLang="ru-RU" sz="1400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Аналог 8D c выводами ELIO </a:t>
            </a:r>
          </a:p>
          <a:p>
            <a:pPr algn="ctr"/>
            <a:r>
              <a:rPr lang="ru-RU" altLang="ru-RU" sz="1400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серии III по MIL-DTL-38999 фирмы</a:t>
            </a:r>
            <a:r>
              <a:rPr lang="en-US" altLang="ru-RU" sz="1400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Amphenol</a:t>
            </a:r>
            <a:r>
              <a:rPr lang="ru-RU" altLang="ru-RU" sz="1400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5DAF10-D2F7-41DC-9CEA-FD29BD9C7F4C}"/>
              </a:ext>
            </a:extLst>
          </p:cNvPr>
          <p:cNvSpPr txBox="1"/>
          <p:nvPr/>
        </p:nvSpPr>
        <p:spPr>
          <a:xfrm>
            <a:off x="222796" y="987263"/>
            <a:ext cx="1778166" cy="43087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Динамическая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нестабильность потерь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A49F16-1929-461C-A029-E9DCECA37045}"/>
              </a:ext>
            </a:extLst>
          </p:cNvPr>
          <p:cNvSpPr txBox="1"/>
          <p:nvPr/>
        </p:nvSpPr>
        <p:spPr>
          <a:xfrm>
            <a:off x="188383" y="2246933"/>
            <a:ext cx="1707497" cy="60015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Оптические параметры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эксплуатации и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хранении</a:t>
            </a:r>
          </a:p>
        </p:txBody>
      </p:sp>
    </p:spTree>
    <p:extLst>
      <p:ext uri="{BB962C8B-B14F-4D97-AF65-F5344CB8AC3E}">
        <p14:creationId xmlns:p14="http://schemas.microsoft.com/office/powerpoint/2010/main" val="10218406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62582" y="135369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«Композит»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6A0DBE-A71C-4CDC-B6D9-A673140DB3CB}"/>
              </a:ext>
            </a:extLst>
          </p:cNvPr>
          <p:cNvSpPr txBox="1"/>
          <p:nvPr/>
        </p:nvSpPr>
        <p:spPr>
          <a:xfrm>
            <a:off x="2403186" y="1151241"/>
            <a:ext cx="57417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700 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7C5BB-1EAA-4624-BE61-02F1DAB187B1}"/>
              </a:ext>
            </a:extLst>
          </p:cNvPr>
          <p:cNvSpPr txBox="1"/>
          <p:nvPr/>
        </p:nvSpPr>
        <p:spPr>
          <a:xfrm>
            <a:off x="2402201" y="1758440"/>
            <a:ext cx="864547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1÷128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A1B85-A17B-4805-81AA-2A9E07893500}"/>
              </a:ext>
            </a:extLst>
          </p:cNvPr>
          <p:cNvSpPr txBox="1"/>
          <p:nvPr/>
        </p:nvSpPr>
        <p:spPr>
          <a:xfrm>
            <a:off x="2402201" y="2334913"/>
            <a:ext cx="947673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1,0÷30,0 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F1EAD-8F17-4AF7-822E-CF75768A552B}"/>
              </a:ext>
            </a:extLst>
          </p:cNvPr>
          <p:cNvSpPr txBox="1"/>
          <p:nvPr/>
        </p:nvSpPr>
        <p:spPr>
          <a:xfrm>
            <a:off x="2402202" y="2949250"/>
            <a:ext cx="74569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ч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2AAB7-2CC0-4F20-874E-11B0279BE415}"/>
              </a:ext>
            </a:extLst>
          </p:cNvPr>
          <p:cNvSpPr txBox="1"/>
          <p:nvPr/>
        </p:nvSpPr>
        <p:spPr>
          <a:xfrm>
            <a:off x="2402202" y="3585973"/>
            <a:ext cx="151193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-65 до + 200 С˚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317C4E-EB7B-4A81-A720-EA48BE7151DD}"/>
              </a:ext>
            </a:extLst>
          </p:cNvPr>
          <p:cNvSpPr txBox="1"/>
          <p:nvPr/>
        </p:nvSpPr>
        <p:spPr>
          <a:xfrm>
            <a:off x="2402200" y="4209073"/>
            <a:ext cx="63829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лет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3AC440A-A31E-4F30-B97F-26A49D8E23BA}"/>
              </a:ext>
            </a:extLst>
          </p:cNvPr>
          <p:cNvSpPr/>
          <p:nvPr/>
        </p:nvSpPr>
        <p:spPr>
          <a:xfrm>
            <a:off x="2041437" y="1283206"/>
            <a:ext cx="45719" cy="3245995"/>
          </a:xfrm>
          <a:prstGeom prst="rect">
            <a:avLst/>
          </a:prstGeom>
          <a:solidFill>
            <a:srgbClr val="00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FE1C2EB6-D186-426A-8A91-AFE25AC2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4" y="1072927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85A1C63C-79B4-4610-96AA-34C38A40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4" y="167919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CC5E0B96-A986-475A-85C1-4B915CDC8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4" y="2285467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32777-FFE2-4CA5-A4DD-7443C704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4" y="289173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39F1B07D-20CD-4CBF-B750-37B991FB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4" y="3521089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D59D6120-CCFE-4410-B23B-7D9681A7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4" y="4164257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00F489-F1C5-4F61-AB72-EBE84B866910}"/>
              </a:ext>
            </a:extLst>
          </p:cNvPr>
          <p:cNvSpPr txBox="1"/>
          <p:nvPr/>
        </p:nvSpPr>
        <p:spPr>
          <a:xfrm>
            <a:off x="353442" y="1111103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706FA1-CA16-4E33-8208-8B9435B66050}"/>
              </a:ext>
            </a:extLst>
          </p:cNvPr>
          <p:cNvSpPr txBox="1"/>
          <p:nvPr/>
        </p:nvSpPr>
        <p:spPr>
          <a:xfrm>
            <a:off x="353442" y="1707196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679E92-C440-44D3-976F-24DEC45B1ADB}"/>
              </a:ext>
            </a:extLst>
          </p:cNvPr>
          <p:cNvSpPr txBox="1"/>
          <p:nvPr/>
        </p:nvSpPr>
        <p:spPr>
          <a:xfrm>
            <a:off x="353442" y="2361835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C0CEA5-26CA-4D37-99A5-7507BFB276BA}"/>
              </a:ext>
            </a:extLst>
          </p:cNvPr>
          <p:cNvSpPr txBox="1"/>
          <p:nvPr/>
        </p:nvSpPr>
        <p:spPr>
          <a:xfrm>
            <a:off x="353442" y="2969848"/>
            <a:ext cx="1151255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AB77BF-F36E-41A5-8D31-4DE50C50D1FF}"/>
              </a:ext>
            </a:extLst>
          </p:cNvPr>
          <p:cNvSpPr txBox="1"/>
          <p:nvPr/>
        </p:nvSpPr>
        <p:spPr>
          <a:xfrm>
            <a:off x="353443" y="3545912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5AE146-A0B7-44B0-888D-78AD169E0230}"/>
              </a:ext>
            </a:extLst>
          </p:cNvPr>
          <p:cNvSpPr txBox="1"/>
          <p:nvPr/>
        </p:nvSpPr>
        <p:spPr>
          <a:xfrm>
            <a:off x="353442" y="4162035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graphicFrame>
        <p:nvGraphicFramePr>
          <p:cNvPr id="29" name="Object 2">
            <a:extLst>
              <a:ext uri="{FF2B5EF4-FFF2-40B4-BE49-F238E27FC236}">
                <a16:creationId xmlns:a16="http://schemas.microsoft.com/office/drawing/2014/main" id="{BB406950-D905-44B8-B44D-57FBE32A67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774387"/>
              </p:ext>
            </p:extLst>
          </p:nvPr>
        </p:nvGraphicFramePr>
        <p:xfrm>
          <a:off x="4724253" y="1930494"/>
          <a:ext cx="3084016" cy="207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Image" r:id="rId10" imgW="4038095" imgH="3187302" progId="">
                  <p:embed/>
                </p:oleObj>
              </mc:Choice>
              <mc:Fallback>
                <p:oleObj name="Image" r:id="rId10" imgW="4038095" imgH="3187302" progId="">
                  <p:embed/>
                  <p:pic>
                    <p:nvPicPr>
                      <p:cNvPr id="1198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253" y="1930494"/>
                        <a:ext cx="3084016" cy="20787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9EAB85D-2EF7-4784-961D-915696CA8007}"/>
              </a:ext>
            </a:extLst>
          </p:cNvPr>
          <p:cNvSpPr/>
          <p:nvPr/>
        </p:nvSpPr>
        <p:spPr>
          <a:xfrm>
            <a:off x="3897710" y="1049542"/>
            <a:ext cx="4892848" cy="92332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номенклатуры серийно выпускаемых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соединителей СНЦ144К с композитными корпусными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деталями с высокой коррозионной стойкостью –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2 000 ч. соляного тумана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2B03ED6-EB04-4050-B9AD-BF191D42E95D}"/>
              </a:ext>
            </a:extLst>
          </p:cNvPr>
          <p:cNvSpPr/>
          <p:nvPr/>
        </p:nvSpPr>
        <p:spPr>
          <a:xfrm>
            <a:off x="3536310" y="4195492"/>
            <a:ext cx="5328592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>
              <a:defRPr/>
            </a:pP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Аналог серии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III Composite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по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MIL-DTL-3899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9</a:t>
            </a:r>
            <a:endParaRPr lang="en-US" sz="1400" i="1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фирмы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Amphenol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B5E481-9A5D-4FEA-8809-6035C7AFFF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645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744" y="151945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Прямоугольные соединители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«Деталь И-62» СП450</a:t>
            </a:r>
          </a:p>
        </p:txBody>
      </p:sp>
      <p:pic>
        <p:nvPicPr>
          <p:cNvPr id="10" name="Picture 2" descr="C:\Users\KM.Ahmatganova\Desktop\6 ОКР рассылка\ОКР фото\СП 450 ОКР _Деталь-И62.jpg"/>
          <p:cNvPicPr>
            <a:picLocks noChangeAspect="1" noChangeArrowheads="1"/>
          </p:cNvPicPr>
          <p:nvPr/>
        </p:nvPicPr>
        <p:blipFill rotWithShape="1">
          <a:blip r:embed="rId3" cstate="screen"/>
          <a:srcRect l="3798" t="8453" b="12454"/>
          <a:stretch/>
        </p:blipFill>
        <p:spPr bwMode="auto">
          <a:xfrm>
            <a:off x="3648059" y="2011772"/>
            <a:ext cx="3442777" cy="145812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98460" y="1019080"/>
            <a:ext cx="490818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8460" y="1640066"/>
            <a:ext cx="687546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9÷51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8460" y="2234254"/>
            <a:ext cx="40906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8462" y="2821851"/>
            <a:ext cx="74569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ч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8461" y="3436190"/>
            <a:ext cx="85630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40÷50 дБ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98462" y="4041762"/>
            <a:ext cx="151193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-65 до +125 С˚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8460" y="4664863"/>
            <a:ext cx="63829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лет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4" y="94552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4" y="1551799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4" y="215806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4" y="2764339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4" y="337060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4" y="3976879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4" y="458314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669593" y="934897"/>
            <a:ext cx="5107099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серии микроминиатюрных прямоугольных соединителей с контактами типа «нановиток»  для объемного и печатного монтажа с винтовой фиксацией сочлененного положения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диаметром контактов 0,34 мм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6868" y="987714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868" y="1592413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6868" y="2197111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6868" y="2796082"/>
            <a:ext cx="1151255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6868" y="3406510"/>
            <a:ext cx="129873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Эффективность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экранирования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6869" y="4070266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6868" y="4615910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067944" y="42999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Аналог серии «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Nano-D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» по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MIL-DTL-32139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фирм «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Air Born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» и «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Glenair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» США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FEB68F-754A-4316-81DD-6C80449FB6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13</a:t>
            </a:fld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F19DFD-F37F-4304-8E06-130367969C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6129" r="9786" b="13977"/>
          <a:stretch/>
        </p:blipFill>
        <p:spPr>
          <a:xfrm>
            <a:off x="7497824" y="2244399"/>
            <a:ext cx="1243000" cy="11074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22912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75799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Прямоугольные соединители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«Модуль» СНП382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06378" y="1466686"/>
            <a:ext cx="3816425" cy="2736304"/>
          </a:xfrm>
          <a:prstGeom prst="roundRect">
            <a:avLst>
              <a:gd name="adj" fmla="val 10000"/>
            </a:avLst>
          </a:prstGeom>
          <a:blipFill rotWithShape="0">
            <a:blip r:embed="rId3" cstate="screen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/>
          <p:cNvSpPr txBox="1"/>
          <p:nvPr/>
        </p:nvSpPr>
        <p:spPr>
          <a:xfrm>
            <a:off x="2197594" y="1094828"/>
            <a:ext cx="57417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4841" y="1705575"/>
            <a:ext cx="687546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8÷12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1160" y="2309382"/>
            <a:ext cx="947673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5,5÷15,0 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9317" y="2900245"/>
            <a:ext cx="74569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ч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049" y="3527994"/>
            <a:ext cx="151193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-60 до + 200 С˚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1624" y="4142331"/>
            <a:ext cx="63829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лет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51" y="99996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51" y="1606232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51" y="221250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51" y="2818772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51" y="3448123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51" y="4054392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59932" y="1094828"/>
            <a:ext cx="4680520" cy="76943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серии соединительных колодок для соединения электрических цепей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293" y="1058844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293" y="1666857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5293" y="2242921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5293" y="2870395"/>
            <a:ext cx="1151255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294" y="3467057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5293" y="4083180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067944" y="42279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Аналог ОНП-СГ1,2 и модулей серии 1750 фирмы </a:t>
            </a:r>
          </a:p>
          <a:p>
            <a:pPr algn="ctr">
              <a:defRPr/>
            </a:pP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Amphenol Air-LB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225D54-B7DB-438D-9E82-73B2E1D0F0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664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23478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Применение СНЦ146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pic>
        <p:nvPicPr>
          <p:cNvPr id="9" name="Рисунок 21" descr="146-2.jpg">
            <a:extLst>
              <a:ext uri="{FF2B5EF4-FFF2-40B4-BE49-F238E27FC236}">
                <a16:creationId xmlns:a16="http://schemas.microsoft.com/office/drawing/2014/main" id="{3D4EB94A-8F3D-4D18-BD5D-2C5773A92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l="5497" t="8792" r="20907" b="10862"/>
          <a:stretch/>
        </p:blipFill>
        <p:spPr bwMode="auto">
          <a:xfrm>
            <a:off x="359587" y="1563638"/>
            <a:ext cx="3582764" cy="2732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20" descr="146-1.jpg">
            <a:extLst>
              <a:ext uri="{FF2B5EF4-FFF2-40B4-BE49-F238E27FC236}">
                <a16:creationId xmlns:a16="http://schemas.microsoft.com/office/drawing/2014/main" id="{755FF47E-BFCB-45B6-BB33-22E38F4F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12610" t="18138" r="11393" b="3460"/>
          <a:stretch/>
        </p:blipFill>
        <p:spPr bwMode="auto">
          <a:xfrm>
            <a:off x="4283968" y="1618888"/>
            <a:ext cx="4524089" cy="267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A624AF-23CF-4319-B5D3-6B4F60DF52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81017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202168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Применение СНЦ146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pic>
        <p:nvPicPr>
          <p:cNvPr id="9" name="Рисунок 22" descr="146-3.jpg">
            <a:extLst>
              <a:ext uri="{FF2B5EF4-FFF2-40B4-BE49-F238E27FC236}">
                <a16:creationId xmlns:a16="http://schemas.microsoft.com/office/drawing/2014/main" id="{0FA9289D-F46E-468C-8B90-D2E13CF2AF65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094713"/>
            <a:ext cx="3967660" cy="3781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24" descr="146-4.jpg">
            <a:extLst>
              <a:ext uri="{FF2B5EF4-FFF2-40B4-BE49-F238E27FC236}">
                <a16:creationId xmlns:a16="http://schemas.microsoft.com/office/drawing/2014/main" id="{3B851273-A1CE-4E00-BACA-1F235AEF01D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31255" y="1080155"/>
            <a:ext cx="4145986" cy="3781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32BE40E-0F06-4ECF-9573-DCDFC531C5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270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58296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Применение СНЦ144К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pic>
        <p:nvPicPr>
          <p:cNvPr id="9" name="Рисунок 6" descr="ssj-fa-10.jpg">
            <a:extLst>
              <a:ext uri="{FF2B5EF4-FFF2-40B4-BE49-F238E27FC236}">
                <a16:creationId xmlns:a16="http://schemas.microsoft.com/office/drawing/2014/main" id="{975ED632-E1F9-4277-B4A1-6C114DD2E506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70967" y="1048549"/>
            <a:ext cx="6258049" cy="372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A43D237-BB41-4387-98DD-8DA2032B98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84696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309015"/>
            <a:ext cx="604867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Изготовление жгутовой продукции</a:t>
            </a:r>
          </a:p>
        </p:txBody>
      </p:sp>
      <p:pic>
        <p:nvPicPr>
          <p:cNvPr id="9" name="Picture 2" descr="C:\Users\KM.Ahmatganova\Desktop\DSC_9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6183" y="1635357"/>
            <a:ext cx="4456297" cy="2410452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E934D9-2658-43B2-993B-661F343ECF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18</a:t>
            </a:fld>
            <a:endParaRPr lang="ru-RU"/>
          </a:p>
        </p:txBody>
      </p:sp>
      <p:pic>
        <p:nvPicPr>
          <p:cNvPr id="13" name="Picture 2" descr="C:\Users\KM.Ahmatganova\Desktop\DSC_9523.jpg">
            <a:extLst>
              <a:ext uri="{FF2B5EF4-FFF2-40B4-BE49-F238E27FC236}">
                <a16:creationId xmlns:a16="http://schemas.microsoft.com/office/drawing/2014/main" id="{BCB7B4C4-0EE9-4673-A6C1-D36A4CA8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176" y="1635357"/>
            <a:ext cx="3943988" cy="2410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42689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59"/>
          <p:cNvSpPr>
            <a:spLocks noGrp="1"/>
          </p:cNvSpPr>
          <p:nvPr>
            <p:ph type="title"/>
          </p:nvPr>
        </p:nvSpPr>
        <p:spPr>
          <a:xfrm>
            <a:off x="-7620" y="2271171"/>
            <a:ext cx="8640960" cy="361628"/>
          </a:xfrm>
        </p:spPr>
        <p:txBody>
          <a:bodyPr>
            <a:normAutofit/>
          </a:bodyPr>
          <a:lstStyle/>
          <a:p>
            <a:pPr defTabSz="584200" eaLnBrk="1" hangingPunct="1"/>
            <a:r>
              <a:rPr lang="ru-RU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Helvetica Neue Light"/>
              </a:rPr>
              <a:t>Спасибо за внимание!</a:t>
            </a: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6BC7134-F1FF-420E-83B4-031C23223AD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19</a:t>
            </a:fld>
            <a:endParaRPr lang="ru-RU"/>
          </a:p>
        </p:txBody>
      </p:sp>
      <p:sp>
        <p:nvSpPr>
          <p:cNvPr id="7" name="Shape 59">
            <a:extLst>
              <a:ext uri="{FF2B5EF4-FFF2-40B4-BE49-F238E27FC236}">
                <a16:creationId xmlns:a16="http://schemas.microsoft.com/office/drawing/2014/main" id="{160AEFC0-5FFF-4711-BE4E-56A3CEB65F62}"/>
              </a:ext>
            </a:extLst>
          </p:cNvPr>
          <p:cNvSpPr txBox="1">
            <a:spLocks/>
          </p:cNvSpPr>
          <p:nvPr/>
        </p:nvSpPr>
        <p:spPr>
          <a:xfrm>
            <a:off x="5886692" y="3053936"/>
            <a:ext cx="2746648" cy="132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algn="ctr" eaLnBrk="1" hangingPunct="1"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defTabSz="584200"/>
            <a:r>
              <a:rPr lang="ru-RU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Helvetica Neue Light"/>
              </a:rPr>
              <a:t>Руководитель направления</a:t>
            </a:r>
          </a:p>
          <a:p>
            <a:pPr algn="l" defTabSz="584200"/>
            <a:r>
              <a:rPr lang="ru-RU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Helvetica Neue Light"/>
              </a:rPr>
              <a:t>Салаватов Ильмир Илсурович</a:t>
            </a:r>
          </a:p>
          <a:p>
            <a:pPr algn="l" defTabSz="584200"/>
            <a:r>
              <a:rPr lang="ru-RU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Helvetica Neue Light"/>
              </a:rPr>
              <a:t>+7 951 066 3900</a:t>
            </a:r>
          </a:p>
          <a:p>
            <a:pPr algn="l" defTabSz="584200"/>
            <a:r>
              <a:rPr lang="en-US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Helvetica Neue Light"/>
              </a:rPr>
              <a:t>ii.salavatov@zavod-elecon.ru</a:t>
            </a:r>
            <a:endParaRPr lang="ru-RU" sz="1400" dirty="0">
              <a:solidFill>
                <a:srgbClr val="000000"/>
              </a:solidFill>
              <a:latin typeface="Tahoma" pitchFamily="34" charset="0"/>
              <a:cs typeface="Tahoma" pitchFamily="34" charset="0"/>
              <a:sym typeface="Helvetica Neue Light"/>
            </a:endParaRPr>
          </a:p>
          <a:p>
            <a:pPr defTabSz="584200"/>
            <a:endParaRPr lang="ru-RU" sz="1400" dirty="0">
              <a:solidFill>
                <a:srgbClr val="000000"/>
              </a:solidFill>
              <a:latin typeface="Tahoma" pitchFamily="34" charset="0"/>
              <a:cs typeface="Tahoma" pitchFamily="34" charset="0"/>
              <a:sym typeface="Helvetica Neue Light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6784" y="197645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04675" y="275919"/>
            <a:ext cx="568863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Область деятельности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1834E2-3EB0-4697-BFCA-96FDF813CE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2</a:t>
            </a:fld>
            <a:endParaRPr lang="ru-RU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257588C-8712-4D9E-955F-4E9B70F9E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04" y="1015375"/>
            <a:ext cx="8576784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Свыше 75 типов соединителей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0 000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типономиналов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с числом контактов от 1 до 128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Разработка и производство продукции: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Цилиндрические соединители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Прямоугольные соединители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Электроразрывные соединители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Жгутовые и кабельные сборки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5DE8657-77FF-49E2-8041-03DF7B911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-427"/>
          <a:stretch/>
        </p:blipFill>
        <p:spPr bwMode="auto">
          <a:xfrm>
            <a:off x="5185249" y="2296175"/>
            <a:ext cx="3566783" cy="23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19">
            <a:extLst>
              <a:ext uri="{FF2B5EF4-FFF2-40B4-BE49-F238E27FC236}">
                <a16:creationId xmlns:a16="http://schemas.microsoft.com/office/drawing/2014/main" id="{E8B6E25A-A6FF-4F44-8AC5-BF70227E547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48991" y="3206972"/>
            <a:ext cx="1697226" cy="139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протон">
            <a:extLst>
              <a:ext uri="{FF2B5EF4-FFF2-40B4-BE49-F238E27FC236}">
                <a16:creationId xmlns:a16="http://schemas.microsoft.com/office/drawing/2014/main" id="{192085B1-AE07-42D8-8920-E226081FD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/>
          <a:srcRect l="4233" t="13324" r="6705" b="20038"/>
          <a:stretch/>
        </p:blipFill>
        <p:spPr bwMode="auto">
          <a:xfrm>
            <a:off x="404675" y="3003798"/>
            <a:ext cx="2683728" cy="149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632" y="181556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395536" y="261668"/>
            <a:ext cx="604867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Область применения продукции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4E36F5-7839-4AA3-850B-E66ED83EE8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452141-EFB4-42B5-990F-ABAA12818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47200" r="27163" b="31800"/>
          <a:stretch/>
        </p:blipFill>
        <p:spPr>
          <a:xfrm>
            <a:off x="107504" y="1779662"/>
            <a:ext cx="8911272" cy="188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9946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68606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395536" y="248719"/>
            <a:ext cx="604867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Услуги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4E36F5-7839-4AA3-850B-E66ED83EE8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A0C6BC-4D90-4C16-B2A4-9CDBFE49A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23401" r="10625" b="52451"/>
          <a:stretch/>
        </p:blipFill>
        <p:spPr>
          <a:xfrm>
            <a:off x="402485" y="3018721"/>
            <a:ext cx="8339029" cy="142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589336-EC4A-4C73-8155-27DD13ABA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59070" r="10625" b="15000"/>
          <a:stretch/>
        </p:blipFill>
        <p:spPr>
          <a:xfrm>
            <a:off x="424178" y="1256739"/>
            <a:ext cx="8342998" cy="15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74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64425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«Деталь И-45» СНЦ144К 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C5C6B-458D-4FEC-9B2E-A0FFD53EA9AC}"/>
              </a:ext>
            </a:extLst>
          </p:cNvPr>
          <p:cNvSpPr txBox="1"/>
          <p:nvPr/>
        </p:nvSpPr>
        <p:spPr>
          <a:xfrm>
            <a:off x="2321064" y="1006207"/>
            <a:ext cx="1032633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 ÷ 700 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7AF84-8FA0-4A80-954D-1B5E0AE72081}"/>
              </a:ext>
            </a:extLst>
          </p:cNvPr>
          <p:cNvSpPr txBox="1"/>
          <p:nvPr/>
        </p:nvSpPr>
        <p:spPr>
          <a:xfrm>
            <a:off x="2336720" y="1596385"/>
            <a:ext cx="57417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1-128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19921-6906-429E-B83F-A33AADFC03F9}"/>
              </a:ext>
            </a:extLst>
          </p:cNvPr>
          <p:cNvSpPr txBox="1"/>
          <p:nvPr/>
        </p:nvSpPr>
        <p:spPr>
          <a:xfrm>
            <a:off x="2336720" y="2204130"/>
            <a:ext cx="947673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1,0÷30,0 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273B28-C397-4BAE-A3B9-9AE2C1BF9231}"/>
              </a:ext>
            </a:extLst>
          </p:cNvPr>
          <p:cNvSpPr txBox="1"/>
          <p:nvPr/>
        </p:nvSpPr>
        <p:spPr>
          <a:xfrm>
            <a:off x="2336720" y="2799683"/>
            <a:ext cx="69760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CF9C1-0901-481A-BBDE-65E5875F8445}"/>
              </a:ext>
            </a:extLst>
          </p:cNvPr>
          <p:cNvSpPr txBox="1"/>
          <p:nvPr/>
        </p:nvSpPr>
        <p:spPr>
          <a:xfrm>
            <a:off x="2336721" y="3414022"/>
            <a:ext cx="85630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50÷90 дБ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C4883-5E4A-4096-A7C0-5966719FDFF5}"/>
              </a:ext>
            </a:extLst>
          </p:cNvPr>
          <p:cNvSpPr txBox="1"/>
          <p:nvPr/>
        </p:nvSpPr>
        <p:spPr>
          <a:xfrm>
            <a:off x="2321064" y="4021017"/>
            <a:ext cx="146384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-65 до +200 ˚С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D052A-4E73-4CFA-B218-EF06B88C3A83}"/>
              </a:ext>
            </a:extLst>
          </p:cNvPr>
          <p:cNvSpPr txBox="1"/>
          <p:nvPr/>
        </p:nvSpPr>
        <p:spPr>
          <a:xfrm>
            <a:off x="2336720" y="4623828"/>
            <a:ext cx="63829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лет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7056198-AE6C-4136-A208-651B0DE4E34A}"/>
              </a:ext>
            </a:extLst>
          </p:cNvPr>
          <p:cNvSpPr/>
          <p:nvPr/>
        </p:nvSpPr>
        <p:spPr>
          <a:xfrm>
            <a:off x="1975957" y="1133639"/>
            <a:ext cx="45719" cy="3805168"/>
          </a:xfrm>
          <a:prstGeom prst="rect">
            <a:avLst/>
          </a:prstGeom>
          <a:solidFill>
            <a:srgbClr val="00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AE2BCFF6-E7F1-4080-A557-23CA8A242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3" y="936240"/>
            <a:ext cx="413472" cy="4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3F6A8B8-9415-4F9D-B634-07510066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3" y="1542511"/>
            <a:ext cx="413472" cy="4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3318A72A-17E1-41B3-9164-FD944FBE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3" y="2148780"/>
            <a:ext cx="413472" cy="4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DD0E7A9A-F19D-4334-B43B-BF619B84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3" y="2755051"/>
            <a:ext cx="413472" cy="4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0616BB4C-45B9-4411-AC81-531E4C00E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3" y="3361320"/>
            <a:ext cx="413472" cy="4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1AD5186F-3D9F-43A0-8D07-4FE82359A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3" y="3967591"/>
            <a:ext cx="413472" cy="4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D7ECF16E-D6B5-4325-A09F-481358749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3" y="4573860"/>
            <a:ext cx="413472" cy="4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D75E17-A90A-46A1-B9B2-74E8DB1FB85D}"/>
              </a:ext>
            </a:extLst>
          </p:cNvPr>
          <p:cNvSpPr txBox="1"/>
          <p:nvPr/>
        </p:nvSpPr>
        <p:spPr>
          <a:xfrm>
            <a:off x="287962" y="943705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F6955B-1238-4E2D-A7F2-E09B3865E211}"/>
              </a:ext>
            </a:extLst>
          </p:cNvPr>
          <p:cNvSpPr txBox="1"/>
          <p:nvPr/>
        </p:nvSpPr>
        <p:spPr>
          <a:xfrm>
            <a:off x="287963" y="1548404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95EFD6-846A-4430-9D62-DFE8F8A2CB30}"/>
              </a:ext>
            </a:extLst>
          </p:cNvPr>
          <p:cNvSpPr txBox="1"/>
          <p:nvPr/>
        </p:nvSpPr>
        <p:spPr>
          <a:xfrm>
            <a:off x="287962" y="2153102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5BB898-42E5-465C-B1A0-FC6A2677BD5F}"/>
              </a:ext>
            </a:extLst>
          </p:cNvPr>
          <p:cNvSpPr txBox="1"/>
          <p:nvPr/>
        </p:nvSpPr>
        <p:spPr>
          <a:xfrm>
            <a:off x="287962" y="2752073"/>
            <a:ext cx="1151255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CDEE5-7B88-4CE6-A96A-AC85D62CBE0F}"/>
              </a:ext>
            </a:extLst>
          </p:cNvPr>
          <p:cNvSpPr txBox="1"/>
          <p:nvPr/>
        </p:nvSpPr>
        <p:spPr>
          <a:xfrm>
            <a:off x="287962" y="3362501"/>
            <a:ext cx="129873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Эффективность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экранирования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B0088F-7AF8-466B-980B-D7F112727A47}"/>
              </a:ext>
            </a:extLst>
          </p:cNvPr>
          <p:cNvSpPr txBox="1"/>
          <p:nvPr/>
        </p:nvSpPr>
        <p:spPr>
          <a:xfrm>
            <a:off x="287962" y="4026257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033591-36CF-4854-9985-A28C69ABC94D}"/>
              </a:ext>
            </a:extLst>
          </p:cNvPr>
          <p:cNvSpPr txBox="1"/>
          <p:nvPr/>
        </p:nvSpPr>
        <p:spPr>
          <a:xfrm>
            <a:off x="287962" y="4571901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pic>
        <p:nvPicPr>
          <p:cNvPr id="32" name="Picture 5" descr="C:\Users\KM.Ahmatganova\Desktop\6 ОКР рассылка\ОКР фото\СНЦ144К-55.jpg">
            <a:extLst>
              <a:ext uri="{FF2B5EF4-FFF2-40B4-BE49-F238E27FC236}">
                <a16:creationId xmlns:a16="http://schemas.microsoft.com/office/drawing/2014/main" id="{8F78A2B7-203B-4361-B2C6-4D84567BC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/>
          <a:srcRect l="27822" t="31522" r="22586" b="32170"/>
          <a:stretch/>
        </p:blipFill>
        <p:spPr bwMode="auto">
          <a:xfrm>
            <a:off x="4104289" y="2894443"/>
            <a:ext cx="2509617" cy="1193082"/>
          </a:xfrm>
          <a:prstGeom prst="rect">
            <a:avLst/>
          </a:prstGeom>
          <a:noFill/>
        </p:spPr>
      </p:pic>
      <p:pic>
        <p:nvPicPr>
          <p:cNvPr id="33" name="Picture 4" descr="C:\Users\KM.Ahmatganova\Desktop\6 ОКР рассылка\ОКР фото\СНЦ 144К.jpg">
            <a:extLst>
              <a:ext uri="{FF2B5EF4-FFF2-40B4-BE49-F238E27FC236}">
                <a16:creationId xmlns:a16="http://schemas.microsoft.com/office/drawing/2014/main" id="{1320129A-A744-4345-8837-26F701B5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092002" y="2604784"/>
            <a:ext cx="1661705" cy="1677397"/>
          </a:xfrm>
          <a:prstGeom prst="rect">
            <a:avLst/>
          </a:prstGeom>
          <a:noFill/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026342A-DBED-40AF-88A9-3082F9F8AE4E}"/>
              </a:ext>
            </a:extLst>
          </p:cNvPr>
          <p:cNvSpPr/>
          <p:nvPr/>
        </p:nvSpPr>
        <p:spPr>
          <a:xfrm>
            <a:off x="4161899" y="915531"/>
            <a:ext cx="4694138" cy="156965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ru-RU" sz="1200" dirty="0"/>
              <a:t>      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и освоение серийного производства: </a:t>
            </a:r>
          </a:p>
          <a:p>
            <a:pPr algn="l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1.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Быстросочленяемые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пламестойкие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цилиндрические соединители с корпусными деталями из нержавеющей стали для жестких условий эксплуатации;</a:t>
            </a:r>
          </a:p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2.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Субминиатюрные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цилиндрические соединители объемного монтажа для высокоскоростной передачи данных с корпусными деталями из алюминиевого сплава для установки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твинаксиальных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квадраксиальных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контактов.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0F0FFC-A3BD-40BB-9BCF-3C3CE0ED8E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5</a:t>
            </a:fld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CF9F952-7339-4091-BE2B-75C926C395D5}"/>
              </a:ext>
            </a:extLst>
          </p:cNvPr>
          <p:cNvSpPr/>
          <p:nvPr/>
        </p:nvSpPr>
        <p:spPr>
          <a:xfrm>
            <a:off x="3910677" y="4401784"/>
            <a:ext cx="5156470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Аналог серии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MIL-DTL-38999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и </a:t>
            </a: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серии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TV..GQ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фирмы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Amphenol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552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70808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«Деталь И-60»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СНЦ170 и СНЦ171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62747-B56A-4BDD-B671-5446C409B024}"/>
              </a:ext>
            </a:extLst>
          </p:cNvPr>
          <p:cNvSpPr txBox="1"/>
          <p:nvPr/>
        </p:nvSpPr>
        <p:spPr>
          <a:xfrm>
            <a:off x="2148756" y="976149"/>
            <a:ext cx="1032633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÷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0C190-9DDD-4986-817D-A3D19C9E6A5E}"/>
              </a:ext>
            </a:extLst>
          </p:cNvPr>
          <p:cNvSpPr txBox="1"/>
          <p:nvPr/>
        </p:nvSpPr>
        <p:spPr>
          <a:xfrm>
            <a:off x="2151024" y="1587193"/>
            <a:ext cx="1407626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2-5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,7,8,12,19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B74B8-10C8-4C74-8108-F23E7E9512A9}"/>
              </a:ext>
            </a:extLst>
          </p:cNvPr>
          <p:cNvSpPr txBox="1"/>
          <p:nvPr/>
        </p:nvSpPr>
        <p:spPr>
          <a:xfrm>
            <a:off x="2162107" y="2195061"/>
            <a:ext cx="81783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2,5÷30 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5320D-C145-45E0-B98C-A03B34AFA0AC}"/>
              </a:ext>
            </a:extLst>
          </p:cNvPr>
          <p:cNvSpPr txBox="1"/>
          <p:nvPr/>
        </p:nvSpPr>
        <p:spPr>
          <a:xfrm>
            <a:off x="2181341" y="2792247"/>
            <a:ext cx="74569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ч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931DC-9FC3-4230-8A42-D71DD2F6F569}"/>
              </a:ext>
            </a:extLst>
          </p:cNvPr>
          <p:cNvSpPr txBox="1"/>
          <p:nvPr/>
        </p:nvSpPr>
        <p:spPr>
          <a:xfrm>
            <a:off x="2162107" y="3379573"/>
            <a:ext cx="85630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40÷90 дБ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E7C946-A63A-4D89-8CB6-ECDC0BECA939}"/>
              </a:ext>
            </a:extLst>
          </p:cNvPr>
          <p:cNvSpPr txBox="1"/>
          <p:nvPr/>
        </p:nvSpPr>
        <p:spPr>
          <a:xfrm>
            <a:off x="2181341" y="4620923"/>
            <a:ext cx="635088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1575E1B-4CB0-4A8E-8213-FB8D032DB472}"/>
              </a:ext>
            </a:extLst>
          </p:cNvPr>
          <p:cNvSpPr/>
          <p:nvPr/>
        </p:nvSpPr>
        <p:spPr>
          <a:xfrm>
            <a:off x="1776138" y="1102989"/>
            <a:ext cx="45719" cy="3805168"/>
          </a:xfrm>
          <a:prstGeom prst="rect">
            <a:avLst/>
          </a:prstGeom>
          <a:solidFill>
            <a:srgbClr val="00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DB7A445-9797-4CF2-A5BC-652F920A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5" y="89271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ABD3D6F7-405C-423F-81DD-FE0C86FB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5" y="149898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05128E-BC55-4BEB-8CCD-BAB1DA2E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5" y="210525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59AD5027-E5E4-4FE8-90E6-CAABCAA8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5" y="271152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DA29DAD1-43FA-412B-BC12-7EC58EE5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5" y="331779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3069244B-B2A4-46FB-AD97-B5FF91F1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5" y="392406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E4F756A-2C9C-4D67-A946-D4A62433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5" y="453033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B9C041-9F0B-4E47-82B5-1B737EAD6DC6}"/>
              </a:ext>
            </a:extLst>
          </p:cNvPr>
          <p:cNvSpPr txBox="1"/>
          <p:nvPr/>
        </p:nvSpPr>
        <p:spPr>
          <a:xfrm>
            <a:off x="250796" y="921222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7DFF50-3C5F-406A-8340-AAB96A4643DE}"/>
              </a:ext>
            </a:extLst>
          </p:cNvPr>
          <p:cNvSpPr txBox="1"/>
          <p:nvPr/>
        </p:nvSpPr>
        <p:spPr>
          <a:xfrm>
            <a:off x="250796" y="1529235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27F8BE-D646-4FEA-9D54-004F21E29C75}"/>
              </a:ext>
            </a:extLst>
          </p:cNvPr>
          <p:cNvSpPr txBox="1"/>
          <p:nvPr/>
        </p:nvSpPr>
        <p:spPr>
          <a:xfrm>
            <a:off x="267078" y="2177307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5E9854-23BA-4D33-8B30-9B47EB7F9B14}"/>
              </a:ext>
            </a:extLst>
          </p:cNvPr>
          <p:cNvSpPr txBox="1"/>
          <p:nvPr/>
        </p:nvSpPr>
        <p:spPr>
          <a:xfrm>
            <a:off x="250796" y="2753371"/>
            <a:ext cx="1151255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965471-CB29-4801-ABDD-0FF1522C34EE}"/>
              </a:ext>
            </a:extLst>
          </p:cNvPr>
          <p:cNvSpPr txBox="1"/>
          <p:nvPr/>
        </p:nvSpPr>
        <p:spPr>
          <a:xfrm>
            <a:off x="233163" y="3341847"/>
            <a:ext cx="129873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Эффективность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экранирования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703C75-51D2-4BAE-8DDF-E97B830B91A3}"/>
              </a:ext>
            </a:extLst>
          </p:cNvPr>
          <p:cNvSpPr txBox="1"/>
          <p:nvPr/>
        </p:nvSpPr>
        <p:spPr>
          <a:xfrm>
            <a:off x="250797" y="3977507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EE42F8-573B-4E65-961B-1C88B13B0B19}"/>
              </a:ext>
            </a:extLst>
          </p:cNvPr>
          <p:cNvSpPr txBox="1"/>
          <p:nvPr/>
        </p:nvSpPr>
        <p:spPr>
          <a:xfrm>
            <a:off x="250796" y="4553571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pic>
        <p:nvPicPr>
          <p:cNvPr id="31" name="Picture 2" descr="C:\Users\KM.Ahmatganova\Desktop\6 ОКР рассылка\ОКР фото\СНЦ 170.jpg">
            <a:extLst>
              <a:ext uri="{FF2B5EF4-FFF2-40B4-BE49-F238E27FC236}">
                <a16:creationId xmlns:a16="http://schemas.microsoft.com/office/drawing/2014/main" id="{ABEF63EF-0D83-4672-9D84-4FAE506C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743496" y="1982955"/>
            <a:ext cx="2133426" cy="1895572"/>
          </a:xfrm>
          <a:prstGeom prst="rect">
            <a:avLst/>
          </a:prstGeom>
          <a:noFill/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8237DAE-C7FC-4432-ABE9-82F3F1D20A77}"/>
              </a:ext>
            </a:extLst>
          </p:cNvPr>
          <p:cNvSpPr/>
          <p:nvPr/>
        </p:nvSpPr>
        <p:spPr>
          <a:xfrm>
            <a:off x="3610802" y="965183"/>
            <a:ext cx="5333949" cy="101565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Разработка и освоение серийного производства серии цилиндрических врубных соединителей с системой стыковки «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пуш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-пул»</a:t>
            </a:r>
          </a:p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Для применения в радиоаппаратуре, экипировке бойца и других объектах связи и управления.</a:t>
            </a:r>
          </a:p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Уровень защиты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IP68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A51DAAB-D22E-404C-9A4B-822CD07DD9EE}"/>
              </a:ext>
            </a:extLst>
          </p:cNvPr>
          <p:cNvSpPr/>
          <p:nvPr/>
        </p:nvSpPr>
        <p:spPr>
          <a:xfrm>
            <a:off x="3177965" y="4392452"/>
            <a:ext cx="5832648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Аналог «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Fischer connectors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» США и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DBAS 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фирмы «</a:t>
            </a:r>
            <a:r>
              <a:rPr lang="ru-RU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Deutsch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6F2551-F8C0-41C1-9894-09994914C084}"/>
              </a:ext>
            </a:extLst>
          </p:cNvPr>
          <p:cNvSpPr txBox="1"/>
          <p:nvPr/>
        </p:nvSpPr>
        <p:spPr>
          <a:xfrm>
            <a:off x="2098872" y="4000248"/>
            <a:ext cx="151193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-65 до +125 ˚С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47EB06-4F13-45D1-AF3E-51D6725761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6</a:t>
            </a:fld>
            <a:endParaRPr lang="ru-RU" dirty="0"/>
          </a:p>
        </p:txBody>
      </p:sp>
      <p:pic>
        <p:nvPicPr>
          <p:cNvPr id="34" name="Picture 2" descr="C:\Users\KM.Ahmatganova\Desktop\6 ОКР рассылка\ОКР фото\СНЦ171.jpg">
            <a:extLst>
              <a:ext uri="{FF2B5EF4-FFF2-40B4-BE49-F238E27FC236}">
                <a16:creationId xmlns:a16="http://schemas.microsoft.com/office/drawing/2014/main" id="{71823F33-0CA0-4E71-92AC-1697CB347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/>
          <a:srcRect l="7143" t="29385" r="10971" b="15037"/>
          <a:stretch/>
        </p:blipFill>
        <p:spPr bwMode="auto">
          <a:xfrm>
            <a:off x="3200127" y="2377356"/>
            <a:ext cx="3324865" cy="1506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56141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58048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Прямоугольные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ОКР</a:t>
            </a:r>
            <a:r>
              <a:rPr kumimoji="0" lang="ru-RU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 «Деталь-И35-РК» СП397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1008499"/>
            <a:ext cx="5616624" cy="6463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Соединители СП397 предназначены для применения в авиационной, ракетно-космической технике и обеспечения импортозамещения зарубежных аналогов в радиоэлектронной аппаратуре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9366" y="1142831"/>
            <a:ext cx="57417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 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2495" y="1719838"/>
            <a:ext cx="490818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9-51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0159" y="2331700"/>
            <a:ext cx="678369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1,0-5 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5210" y="2924872"/>
            <a:ext cx="82905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10 000 ч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8969" y="4233455"/>
            <a:ext cx="63829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лет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44446" y="1258828"/>
            <a:ext cx="45719" cy="3274617"/>
          </a:xfrm>
          <a:prstGeom prst="rect">
            <a:avLst/>
          </a:prstGeom>
          <a:solidFill>
            <a:srgbClr val="00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43" y="1048549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43" y="165482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43" y="2261089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43" y="286736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43" y="3525333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43" y="4166383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8459" y="1098927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8654" y="1716637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175" y="2314345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175" y="2924872"/>
            <a:ext cx="114804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6119" y="3604828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7668" y="4233009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l"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 algn="ctr"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48353" y="3598978"/>
            <a:ext cx="1511930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-60 до + 125 С˚</a:t>
            </a:r>
          </a:p>
        </p:txBody>
      </p:sp>
      <p:pic>
        <p:nvPicPr>
          <p:cNvPr id="32" name="Picture 2" descr="C:\Users\KM.Ahmatganova\Desktop\6 ОКР рассылка\ОКР фото\СП397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378232" y="1602917"/>
            <a:ext cx="2932898" cy="2180862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6A189E-2ECB-4672-8685-4028429F09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7</a:t>
            </a:fld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71CFF29-EF98-49BD-B17A-38EC9995CC1F}"/>
              </a:ext>
            </a:extLst>
          </p:cNvPr>
          <p:cNvSpPr/>
          <p:nvPr/>
        </p:nvSpPr>
        <p:spPr>
          <a:xfrm>
            <a:off x="3786338" y="4084425"/>
            <a:ext cx="4739675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 font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Аналог изделия фирм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Glenair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США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,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Amphenol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США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,</a:t>
            </a:r>
            <a:endParaRPr lang="en-US" sz="1400" i="1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  <a:p>
            <a:pPr algn="ctr" fontAlgn="ctr"/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Airborn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США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,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Axon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Франция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,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ITT Cannon, TE Connectivity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pic>
        <p:nvPicPr>
          <p:cNvPr id="34" name="Рисунок 9" descr="фото.JPG">
            <a:extLst>
              <a:ext uri="{FF2B5EF4-FFF2-40B4-BE49-F238E27FC236}">
                <a16:creationId xmlns:a16="http://schemas.microsoft.com/office/drawing/2014/main" id="{B9190A0C-DDD9-4E82-A12C-67D3B4BFBC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/>
          <a:srcRect t="15431" r="51204" b="5644"/>
          <a:stretch/>
        </p:blipFill>
        <p:spPr bwMode="auto">
          <a:xfrm>
            <a:off x="6192730" y="1996827"/>
            <a:ext cx="2213647" cy="142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62935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46033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Прямоугольные соединители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«Деталь И-35-РК»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СНП417</a:t>
            </a:r>
          </a:p>
        </p:txBody>
      </p:sp>
      <p:pic>
        <p:nvPicPr>
          <p:cNvPr id="30" name="Picture 4" descr="1111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66147" y="2229123"/>
            <a:ext cx="4537257" cy="1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274090" y="1147496"/>
            <a:ext cx="659133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 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74090" y="1721612"/>
            <a:ext cx="559746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1-30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74092" y="2335950"/>
            <a:ext cx="617455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 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74092" y="2950288"/>
            <a:ext cx="841875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000 ч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74092" y="3587010"/>
            <a:ext cx="1698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-60 до +125 С˚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74090" y="4210110"/>
            <a:ext cx="729152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лет</a:t>
            </a: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57" y="1076285"/>
            <a:ext cx="466725" cy="41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4" y="1680237"/>
            <a:ext cx="466725" cy="41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4" y="2286507"/>
            <a:ext cx="466725" cy="41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4" y="2892777"/>
            <a:ext cx="466725" cy="41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4" y="3522127"/>
            <a:ext cx="466725" cy="41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4" y="4128397"/>
            <a:ext cx="466725" cy="41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563888" y="915566"/>
            <a:ext cx="5112568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и организация серийного производства серии прямоугольных микроминиатюрных ленточных соединителей для объемного и печатного монтажа, предназначенных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применения в радиоэлектронной аппаратуре авиационной техники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5332" y="1078008"/>
            <a:ext cx="1226788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5332" y="1682707"/>
            <a:ext cx="1145291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5332" y="2287405"/>
            <a:ext cx="1170748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5332" y="2886376"/>
            <a:ext cx="1394911" cy="4124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5333" y="3577370"/>
            <a:ext cx="1298731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5332" y="4123014"/>
            <a:ext cx="1451209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1288BC0-72F0-40CD-97A3-FBD7FEAB6B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8</a:t>
            </a:fld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677683-7A57-465F-9FE9-7EEA9397A2F1}"/>
              </a:ext>
            </a:extLst>
          </p:cNvPr>
          <p:cNvSpPr/>
          <p:nvPr/>
        </p:nvSpPr>
        <p:spPr>
          <a:xfrm>
            <a:off x="3711117" y="4277428"/>
            <a:ext cx="5178150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 font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Аналог изделия серии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MicroStrips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фирмы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Glenair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США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и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AirBorn</a:t>
            </a:r>
            <a:endParaRPr lang="en-US" sz="1400" i="1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  <a:p>
            <a:pPr algn="ctr" fontAlgn="ctr"/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310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203598"/>
            <a:ext cx="87849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1" descr="Элекон логотип черный (кривые)1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3478"/>
            <a:ext cx="208823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4"/>
          <p:cNvSpPr/>
          <p:nvPr/>
        </p:nvSpPr>
        <p:spPr>
          <a:xfrm>
            <a:off x="251520" y="771550"/>
            <a:ext cx="8712968" cy="276999"/>
          </a:xfrm>
          <a:custGeom>
            <a:avLst/>
            <a:gdLst/>
            <a:ahLst/>
            <a:cxnLst/>
            <a:rect l="l" t="t" r="r" b="b"/>
            <a:pathLst>
              <a:path w="10210165">
                <a:moveTo>
                  <a:pt x="0" y="0"/>
                </a:moveTo>
                <a:lnTo>
                  <a:pt x="10209605" y="0"/>
                </a:lnTo>
              </a:path>
            </a:pathLst>
          </a:custGeom>
          <a:ln w="25399">
            <a:solidFill>
              <a:srgbClr val="EB2D2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1520" y="186648"/>
            <a:ext cx="60486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Цилиндрические соединители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 «Деталь И-64» СЦМ 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11635-E62E-4544-A410-6C6BE6FA6EF0}"/>
              </a:ext>
            </a:extLst>
          </p:cNvPr>
          <p:cNvSpPr txBox="1"/>
          <p:nvPr/>
        </p:nvSpPr>
        <p:spPr>
          <a:xfrm>
            <a:off x="208504" y="3342042"/>
            <a:ext cx="1656184" cy="40901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Скорость передачи данных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49539-2897-4EF1-9597-60043351DBCC}"/>
              </a:ext>
            </a:extLst>
          </p:cNvPr>
          <p:cNvSpPr txBox="1"/>
          <p:nvPr/>
        </p:nvSpPr>
        <p:spPr>
          <a:xfrm>
            <a:off x="2310296" y="971096"/>
            <a:ext cx="853096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50÷250 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742C2-45DF-4524-9066-A7B6ACF4B33B}"/>
              </a:ext>
            </a:extLst>
          </p:cNvPr>
          <p:cNvSpPr txBox="1"/>
          <p:nvPr/>
        </p:nvSpPr>
        <p:spPr>
          <a:xfrm>
            <a:off x="2331369" y="1580647"/>
            <a:ext cx="687546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4,5,8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72E92B-BAF5-4918-BC15-8DD62803B017}"/>
              </a:ext>
            </a:extLst>
          </p:cNvPr>
          <p:cNvSpPr txBox="1"/>
          <p:nvPr/>
        </p:nvSpPr>
        <p:spPr>
          <a:xfrm>
            <a:off x="2328548" y="2207273"/>
            <a:ext cx="864317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0,5÷2,5 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D9AC3D-C59A-48BB-85A0-8B43C5810876}"/>
              </a:ext>
            </a:extLst>
          </p:cNvPr>
          <p:cNvSpPr txBox="1"/>
          <p:nvPr/>
        </p:nvSpPr>
        <p:spPr>
          <a:xfrm>
            <a:off x="2329272" y="2766260"/>
            <a:ext cx="74569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ч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4AC4C-E9BD-41D0-ADAC-17CAF4545412}"/>
              </a:ext>
            </a:extLst>
          </p:cNvPr>
          <p:cNvSpPr txBox="1"/>
          <p:nvPr/>
        </p:nvSpPr>
        <p:spPr>
          <a:xfrm>
            <a:off x="2329271" y="3380598"/>
            <a:ext cx="111759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10 Гбит/с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25D12-FC9D-4131-8AA9-D8DD7B707FE5}"/>
              </a:ext>
            </a:extLst>
          </p:cNvPr>
          <p:cNvSpPr txBox="1"/>
          <p:nvPr/>
        </p:nvSpPr>
        <p:spPr>
          <a:xfrm>
            <a:off x="2326083" y="4010857"/>
            <a:ext cx="142857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-65 до +85 С˚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3080A4-FACA-403C-A21F-AFDF1A7F6451}"/>
              </a:ext>
            </a:extLst>
          </p:cNvPr>
          <p:cNvSpPr txBox="1"/>
          <p:nvPr/>
        </p:nvSpPr>
        <p:spPr>
          <a:xfrm>
            <a:off x="2329270" y="4609272"/>
            <a:ext cx="63829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лет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DD360A1-878F-46D3-9695-502A39B25C6F}"/>
              </a:ext>
            </a:extLst>
          </p:cNvPr>
          <p:cNvSpPr/>
          <p:nvPr/>
        </p:nvSpPr>
        <p:spPr>
          <a:xfrm>
            <a:off x="1968507" y="1100217"/>
            <a:ext cx="45719" cy="3805168"/>
          </a:xfrm>
          <a:prstGeom prst="rect">
            <a:avLst/>
          </a:prstGeom>
          <a:solidFill>
            <a:srgbClr val="00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F2D87B7-05C9-4849-A7B3-D2B268A96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04" y="88993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317337E5-A0D0-44E8-AF2D-E65F1A7C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04" y="149620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14ED4732-843A-4F5C-9AB8-4A0CE1E0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04" y="210247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D55CD9D1-DFD1-447F-9726-D39DFCF5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04" y="270874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8366E1D4-05E1-422C-8590-2D3699E3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04" y="331501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04CCFB16-E982-493B-8FE8-829271FC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04" y="392128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FB5C5BC-6F17-4BEC-88F4-3BA9E4330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04" y="4527558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2030F3-60BB-4125-A535-AD89A4673143}"/>
              </a:ext>
            </a:extLst>
          </p:cNvPr>
          <p:cNvSpPr txBox="1"/>
          <p:nvPr/>
        </p:nvSpPr>
        <p:spPr>
          <a:xfrm>
            <a:off x="202091" y="896864"/>
            <a:ext cx="105347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напряжение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C2C352-578D-42FB-BC51-A898D3291B5C}"/>
              </a:ext>
            </a:extLst>
          </p:cNvPr>
          <p:cNvSpPr txBox="1"/>
          <p:nvPr/>
        </p:nvSpPr>
        <p:spPr>
          <a:xfrm>
            <a:off x="202091" y="1513519"/>
            <a:ext cx="1003779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753ED9-E342-445F-8769-5FD97EC14E8D}"/>
              </a:ext>
            </a:extLst>
          </p:cNvPr>
          <p:cNvSpPr txBox="1"/>
          <p:nvPr/>
        </p:nvSpPr>
        <p:spPr>
          <a:xfrm>
            <a:off x="208504" y="2130174"/>
            <a:ext cx="1040647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на один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87D80C-75D2-43BD-8E5C-B066D0FE6F27}"/>
              </a:ext>
            </a:extLst>
          </p:cNvPr>
          <p:cNvSpPr txBox="1"/>
          <p:nvPr/>
        </p:nvSpPr>
        <p:spPr>
          <a:xfrm>
            <a:off x="189059" y="2742948"/>
            <a:ext cx="1151255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наработка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895131-BDC6-477B-8B28-4861C21220F4}"/>
              </a:ext>
            </a:extLst>
          </p:cNvPr>
          <p:cNvSpPr txBox="1"/>
          <p:nvPr/>
        </p:nvSpPr>
        <p:spPr>
          <a:xfrm>
            <a:off x="208505" y="3972378"/>
            <a:ext cx="114965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248723-C034-424B-8AFB-A251065259B5}"/>
              </a:ext>
            </a:extLst>
          </p:cNvPr>
          <p:cNvSpPr txBox="1"/>
          <p:nvPr/>
        </p:nvSpPr>
        <p:spPr>
          <a:xfrm>
            <a:off x="208504" y="4518022"/>
            <a:ext cx="124102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сохраняемости</a:t>
            </a:r>
          </a:p>
        </p:txBody>
      </p:sp>
      <p:pic>
        <p:nvPicPr>
          <p:cNvPr id="32" name="Picture 2" descr="C:\Users\KM.Ahmatganova\Desktop\6 ОКР рассылка\ОКР фото\СЦМ.jpg">
            <a:extLst>
              <a:ext uri="{FF2B5EF4-FFF2-40B4-BE49-F238E27FC236}">
                <a16:creationId xmlns:a16="http://schemas.microsoft.com/office/drawing/2014/main" id="{6EB7F371-66A8-478B-BD17-8E4FB3FA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976790" y="2424614"/>
            <a:ext cx="2501819" cy="1655772"/>
          </a:xfrm>
          <a:prstGeom prst="rect">
            <a:avLst/>
          </a:prstGeom>
          <a:noFill/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395BB4D-5C7C-4A35-99AE-EF4F41CD3652}"/>
              </a:ext>
            </a:extLst>
          </p:cNvPr>
          <p:cNvSpPr/>
          <p:nvPr/>
        </p:nvSpPr>
        <p:spPr>
          <a:xfrm>
            <a:off x="3694001" y="950856"/>
            <a:ext cx="5193865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Разработка и освоение серийного производства серии малогабаритных электрических соединителей повышенной надежности для работы в сетях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Ethernet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Монтаж соединителей производится с помощью экранированных кабелей - витой пары</a:t>
            </a:r>
          </a:p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Степень защиты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IP67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ГОСТ14254-96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F4C26C7-4992-41A1-91ED-EA38D12786FF}"/>
              </a:ext>
            </a:extLst>
          </p:cNvPr>
          <p:cNvSpPr/>
          <p:nvPr/>
        </p:nvSpPr>
        <p:spPr>
          <a:xfrm>
            <a:off x="3559274" y="4271800"/>
            <a:ext cx="5328592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Аналог серии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SACC-M12,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M12L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фирм 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Phoenix Contact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США и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Harting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Германия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7BE90C3-859F-4CE4-BE06-5ADF022E05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pPr lv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2478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1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29414</TotalTime>
  <Words>962</Words>
  <Application>Microsoft Office PowerPoint</Application>
  <PresentationFormat>Экран (16:9)</PresentationFormat>
  <Paragraphs>310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Helvetica Neue</vt:lpstr>
      <vt:lpstr>Tahoma</vt:lpstr>
      <vt:lpstr>Times New Roman</vt:lpstr>
      <vt:lpstr>Тема1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 Dolor</dc:title>
  <dc:creator>Альберт Хуснадинов</dc:creator>
  <cp:lastModifiedBy>Салаватов Ильмир Илсурович</cp:lastModifiedBy>
  <cp:revision>2303</cp:revision>
  <cp:lastPrinted>2019-08-01T07:21:54Z</cp:lastPrinted>
  <dcterms:modified xsi:type="dcterms:W3CDTF">2019-08-16T10:51:12Z</dcterms:modified>
</cp:coreProperties>
</file>